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Esta presentación desarrolla la línea de tiempo de los principales eventos geopolíticos del Perú y analiza los aportes de los acuerdos multilaterales y los tratados comerciales con los cinco países fronterizos. Las fuentes y el sustento oral permanecen en las notas de cada diapositiva.</a:t>
            </a:r>
          </a:p>
          <a:p>
            <a:endParaRPr/>
          </a:p>
          <a:p>
            <a:r>
              <a:t>Fuente general: Universidad Científica del Sur, sesiones 1, 2 y 3 del curso (2026).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La importancia geopolítica del Perú nace de la combinación de tres espacios. La costa abre una salida directa al Pacífico. Los Andes concentran minerales y fuentes de agua. La Amazonía ofrece biodiversidad, agua dulce y una frontera extensa. El territorio produce poder cuando el Estado conecta estos espacios, protege los ecosistemas y transforma los recursos en bienestar.</a:t>
            </a:r>
          </a:p>
          <a:p>
            <a:endParaRPr/>
          </a:p>
          <a:p>
            <a:r>
              <a:t>Fuentes:</a:t>
            </a:r>
          </a:p>
          <a:p>
            <a:r>
              <a:t>Universidad Científica del Sur. Sesión 1 (2026).</a:t>
            </a:r>
          </a:p>
          <a:p>
            <a:r>
              <a:t>Instituto Geográfico Nacional, Atlas Digital del Perú: https://app4.ign.gob.pe/capitulos/uno/historia.php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La primera etapa de la geopolítica peruana se concentró en construir y defender el territorio. El Tahuantinsuyo muestra una organización previa basada en caminos y pisos ecológicos. La independencia y Ayacucho consolidaron la soberanía. Más tarde, las guerras y los tratados definieron fronteras. En 1947, la proclamación de las 200 millas amplió la defensa de los recursos hacia el espacio marítimo.</a:t>
            </a:r>
          </a:p>
          <a:p>
            <a:endParaRPr/>
          </a:p>
          <a:p>
            <a:r>
              <a:t>Fuentes:</a:t>
            </a:r>
          </a:p>
          <a:p>
            <a:r>
              <a:t>Proyecto Bicentenario del Perú, Batalla de Ayacucho: https://bicentenario.gob.pe/batalla-de-ayacucho-hito-en-la-consolidacion-de-la-independencia-americana/</a:t>
            </a:r>
          </a:p>
          <a:p>
            <a:r>
              <a:t>Instituto Geográfico Nacional, Atlas Digital del Perú: https://app4.ign.gob.pe/capitulos/uno/historia.php</a:t>
            </a:r>
          </a:p>
          <a:p>
            <a:r>
              <a:t>Universidad Científica del Sur. Sesión 1 (2026).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Desde 1969, la prioridad geopolítica se amplió desde las fronteras hacia la integración y la apertura comercial. La paz con Ecuador redujo una fuente histórica de tensión. APEC, la Alianza del Pacífico y el CPTPP conectaron al Perú con mercados regionales y asiáticos. El fallo de La Haya reafirmó la solución pacífica de controversias. Chancay puede reducir costos logísticos, aunque el beneficio dependerá de industria, conectividad interna y gestión ambiental.</a:t>
            </a:r>
          </a:p>
          <a:p>
            <a:endParaRPr/>
          </a:p>
          <a:p>
            <a:r>
              <a:t>Fuentes:</a:t>
            </a:r>
          </a:p>
          <a:p>
            <a:r>
              <a:t>Corte Internacional de Justicia, Maritime Dispute Peru v Chile: https://www.icj-cij.org/case/137/judgments</a:t>
            </a:r>
          </a:p>
          <a:p>
            <a:r>
              <a:t>APEC, About APEC: https://www.apec.org/who-we-are/about-us</a:t>
            </a:r>
          </a:p>
          <a:p>
            <a:r>
              <a:t>MINCETUR, Acuerdos Comerciales del Perú: https://www.acuerdoscomerciales.gob.pe/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La OMC aporta reglas comunes y mecanismos de solución de diferencias. La CAN facilita el comercio con Bolivia, Colombia y Ecuador. APEC acerca al Perú a las economías más dinámicas del Pacífico y, según MINCETUR, sus miembros concentraron 67 % del comercio exterior peruano en 2023. La Alianza del Pacífico profundiza la integración con Chile, Colombia y México. El CPTPP añade reglas sobre servicios, inversión y economía digital. Ningún acuerdo reemplaza las políticas internas de competitividad, infraestructura y protección ambiental.</a:t>
            </a:r>
          </a:p>
          <a:p>
            <a:endParaRPr/>
          </a:p>
          <a:p>
            <a:r>
              <a:t>Fuentes:</a:t>
            </a:r>
          </a:p>
          <a:p>
            <a:r>
              <a:t>OMC, Perú y la OMC: https://www.wto.org/spanish/thewto_s/countries_s/peru_s.htm</a:t>
            </a:r>
          </a:p>
          <a:p>
            <a:r>
              <a:t>MINCETUR, Comunidad Andina: https://www.acuerdoscomerciales.gob.pe/En_Vigencia/Comunidad_Andina/inicio.html</a:t>
            </a:r>
          </a:p>
          <a:p>
            <a:r>
              <a:t>MINCETUR, Perú APEC: https://www.acuerdoscomerciales.gob.pe/En_Vigencia/APEC/Beneficios.html</a:t>
            </a:r>
          </a:p>
          <a:p>
            <a:r>
              <a:t>MINCETUR, Alianza del Pacífico: https://www.acuerdoscomerciales.gob.pe/En_Vigencia/Alianza_Pacifico/Sobre_Acuerdo.html</a:t>
            </a:r>
          </a:p>
          <a:p>
            <a:r>
              <a:t>MINCETUR, CPTPP: https://www.acuerdoscomerciales.gob.pe/en_vigencia/cptpp/Sobre_Acuerdo.html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Bolivia, Colombia y Ecuador se relacionan comercialmente con el Perú dentro de la Comunidad Andina. Brasil participa mediante el ACE 58 entre el Perú y Mercosur. Chile cuenta con un acuerdo de libre comercio que amplió el ACE 38 e incluye bienes, servicios e inversión. El aporte de estos acuerdos no se limita a bajar aranceles. También puede formalizar intercambios y conectar territorios periféricos. El reto consiste en mejorar aduanas, carreteras y productividad sin trasladar costos ambientales a las zonas fronterizas.</a:t>
            </a:r>
          </a:p>
          <a:p>
            <a:endParaRPr/>
          </a:p>
          <a:p>
            <a:r>
              <a:t>Fuentes:</a:t>
            </a:r>
          </a:p>
          <a:p>
            <a:r>
              <a:t>MINCETUR, Comunidad Andina: https://www.acuerdoscomerciales.gob.pe/En_Vigencia/Comunidad_Andina/inicio.html</a:t>
            </a:r>
          </a:p>
          <a:p>
            <a:r>
              <a:t>MINCETUR, Perú–Mercosur ACE 58: https://www.acuerdoscomerciales.gob.pe/En_Vigencia/Mercosur/inicio.html</a:t>
            </a:r>
          </a:p>
          <a:p>
            <a:r>
              <a:t>MINCETUR, Acuerdo de Libre Comercio Perú–Chile: https://www.acuerdoscomerciales.gob.pe/en_vigencia/chile/inicio.html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2A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F28E9EB5-C3D6-400F-93F1-DEDF7AE99BB4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A41F2D"/>
          </a:solidFill>
          <a:ln w="0">
            <a:noFill/>
          </a:ln>
        </p:spPr>
        <p:txBody>
          <a:bodyPr/>
          <a:lstStyle/>
          <a:p>
            <a:endParaRPr lang="es-PE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8EE26B69-D5C2-4083-B96F-D5E672BEC39D}"/>
              </a:ext>
            </a:extLst>
          </p:cNvPr>
          <p:cNvSpPr>
            <a:spLocks noGrp="1"/>
          </p:cNvSpPr>
          <p:nvPr/>
        </p:nvSpPr>
        <p:spPr>
          <a:xfrm>
            <a:off x="685800" y="590550"/>
            <a:ext cx="6858000" cy="2857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1500" b="1">
                <a:solidFill>
                  <a:srgbClr val="F3D7D9"/>
                </a:solidFill>
                <a:latin typeface="Arial"/>
                <a:ea typeface="Arial"/>
                <a:cs typeface="Arial"/>
              </a:defRPr>
            </a:pPr>
            <a:endParaRPr sz="1500" b="1" dirty="0">
              <a:solidFill>
                <a:srgbClr val="F3D7D9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FB232C7-36B7-443D-8C18-989F7636B4C3}"/>
              </a:ext>
            </a:extLst>
          </p:cNvPr>
          <p:cNvSpPr>
            <a:spLocks noGrp="1"/>
          </p:cNvSpPr>
          <p:nvPr/>
        </p:nvSpPr>
        <p:spPr>
          <a:xfrm>
            <a:off x="685800" y="1247775"/>
            <a:ext cx="8477250" cy="1714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 fontScale="94215" lnSpcReduction="10000"/>
          </a:bodyPr>
          <a:lstStyle/>
          <a:p>
            <a:pPr algn="l">
              <a:lnSpc>
                <a:spcPct val="93000"/>
              </a:lnSpc>
              <a:buNone/>
              <a:defRPr sz="46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4650" b="1" dirty="0" err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Actividad</a:t>
            </a:r>
            <a:r>
              <a:rPr sz="4650" b="1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 1</a:t>
            </a:r>
          </a:p>
          <a:p>
            <a:pPr algn="l">
              <a:lnSpc>
                <a:spcPct val="93000"/>
              </a:lnSpc>
              <a:buNone/>
              <a:defRPr sz="46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4650" b="1" dirty="0" err="1">
                <a:solidFill>
                  <a:srgbClr val="FFFFFF"/>
                </a:solidFill>
                <a:latin typeface="Arial"/>
                <a:ea typeface="Arial"/>
                <a:cs typeface="Arial"/>
              </a:rPr>
              <a:t>Geopolítica</a:t>
            </a:r>
            <a:r>
              <a:rPr sz="4650" b="1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 y </a:t>
            </a:r>
            <a:r>
              <a:rPr sz="4650" b="1" dirty="0" err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acuerdos</a:t>
            </a:r>
            <a:r>
              <a:rPr sz="4650" b="1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 </a:t>
            </a:r>
            <a:r>
              <a:rPr sz="4650" b="1" dirty="0" err="1">
                <a:solidFill>
                  <a:srgbClr val="FFFFFF"/>
                </a:solidFill>
                <a:latin typeface="Arial"/>
                <a:ea typeface="Arial"/>
                <a:cs typeface="Arial"/>
              </a:rPr>
              <a:t>internacionales</a:t>
            </a:r>
            <a:endParaRPr sz="4650" b="1" dirty="0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516D2A7-0C31-448D-9F31-C81EAB634226}"/>
              </a:ext>
            </a:extLst>
          </p:cNvPr>
          <p:cNvSpPr>
            <a:spLocks noGrp="1"/>
          </p:cNvSpPr>
          <p:nvPr/>
        </p:nvSpPr>
        <p:spPr>
          <a:xfrm>
            <a:off x="723900" y="3220826"/>
            <a:ext cx="7239000" cy="9144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950" b="0">
                <a:solidFill>
                  <a:srgbClr val="D4E2E6"/>
                </a:solidFill>
                <a:latin typeface="Arial"/>
                <a:ea typeface="Arial"/>
                <a:cs typeface="Arial"/>
              </a:defRPr>
            </a:pPr>
            <a:r>
              <a:rPr sz="1950" b="0" dirty="0">
                <a:solidFill>
                  <a:srgbClr val="D4E2E6"/>
                </a:solidFill>
                <a:latin typeface="Arial"/>
                <a:ea typeface="Arial"/>
                <a:cs typeface="Arial"/>
              </a:rPr>
              <a:t>Línea de </a:t>
            </a:r>
            <a:r>
              <a:rPr sz="1950" b="0" dirty="0" err="1">
                <a:solidFill>
                  <a:srgbClr val="D4E2E6"/>
                </a:solidFill>
                <a:latin typeface="Arial"/>
                <a:ea typeface="Arial"/>
                <a:cs typeface="Arial"/>
              </a:rPr>
              <a:t>tiempo</a:t>
            </a:r>
            <a:r>
              <a:rPr sz="1950" b="0" dirty="0">
                <a:solidFill>
                  <a:srgbClr val="D4E2E6"/>
                </a:solidFill>
                <a:latin typeface="Arial"/>
                <a:ea typeface="Arial"/>
                <a:cs typeface="Arial"/>
              </a:rPr>
              <a:t> y </a:t>
            </a:r>
            <a:r>
              <a:rPr sz="1950" b="0" dirty="0" err="1">
                <a:solidFill>
                  <a:srgbClr val="D4E2E6"/>
                </a:solidFill>
                <a:latin typeface="Arial"/>
                <a:ea typeface="Arial"/>
                <a:cs typeface="Arial"/>
              </a:rPr>
              <a:t>análisis</a:t>
            </a:r>
            <a:r>
              <a:rPr sz="1950" b="0" dirty="0">
                <a:solidFill>
                  <a:srgbClr val="D4E2E6"/>
                </a:solidFill>
                <a:latin typeface="Arial"/>
                <a:ea typeface="Arial"/>
                <a:cs typeface="Arial"/>
              </a:rPr>
              <a:t> de </a:t>
            </a:r>
            <a:r>
              <a:rPr sz="1950" b="0" dirty="0" err="1">
                <a:solidFill>
                  <a:srgbClr val="D4E2E6"/>
                </a:solidFill>
                <a:latin typeface="Arial"/>
                <a:ea typeface="Arial"/>
                <a:cs typeface="Arial"/>
              </a:rPr>
              <a:t>acuerdos</a:t>
            </a:r>
            <a:r>
              <a:rPr sz="1950" b="0" dirty="0">
                <a:solidFill>
                  <a:srgbClr val="D4E2E6"/>
                </a:solidFill>
                <a:latin typeface="Arial"/>
                <a:ea typeface="Arial"/>
                <a:cs typeface="Arial"/>
              </a:rPr>
              <a:t> </a:t>
            </a:r>
            <a:r>
              <a:rPr sz="1950" b="0" dirty="0" err="1">
                <a:solidFill>
                  <a:srgbClr val="D4E2E6"/>
                </a:solidFill>
                <a:latin typeface="Arial"/>
                <a:ea typeface="Arial"/>
                <a:cs typeface="Arial"/>
              </a:rPr>
              <a:t>multilaterales</a:t>
            </a:r>
            <a:r>
              <a:rPr sz="1950" b="0" dirty="0">
                <a:solidFill>
                  <a:srgbClr val="D4E2E6"/>
                </a:solidFill>
                <a:latin typeface="Arial"/>
                <a:ea typeface="Arial"/>
                <a:cs typeface="Arial"/>
              </a:rPr>
              <a:t> y </a:t>
            </a:r>
            <a:r>
              <a:rPr sz="1950" b="0" dirty="0" err="1">
                <a:solidFill>
                  <a:srgbClr val="D4E2E6"/>
                </a:solidFill>
                <a:latin typeface="Arial"/>
                <a:ea typeface="Arial"/>
                <a:cs typeface="Arial"/>
              </a:rPr>
              <a:t>tratados</a:t>
            </a:r>
            <a:r>
              <a:rPr sz="1950" b="0" dirty="0">
                <a:solidFill>
                  <a:srgbClr val="D4E2E6"/>
                </a:solidFill>
                <a:latin typeface="Arial"/>
                <a:ea typeface="Arial"/>
                <a:cs typeface="Arial"/>
              </a:rPr>
              <a:t> con </a:t>
            </a:r>
            <a:r>
              <a:rPr sz="1950" b="0" dirty="0" err="1">
                <a:solidFill>
                  <a:srgbClr val="D4E2E6"/>
                </a:solidFill>
                <a:latin typeface="Arial"/>
                <a:ea typeface="Arial"/>
                <a:cs typeface="Arial"/>
              </a:rPr>
              <a:t>países</a:t>
            </a:r>
            <a:r>
              <a:rPr sz="1950" b="0" dirty="0">
                <a:solidFill>
                  <a:srgbClr val="D4E2E6"/>
                </a:solidFill>
                <a:latin typeface="Arial"/>
                <a:ea typeface="Arial"/>
                <a:cs typeface="Arial"/>
              </a:rPr>
              <a:t> </a:t>
            </a:r>
            <a:r>
              <a:rPr sz="1950" b="0" dirty="0" err="1">
                <a:solidFill>
                  <a:srgbClr val="D4E2E6"/>
                </a:solidFill>
                <a:latin typeface="Arial"/>
                <a:ea typeface="Arial"/>
                <a:cs typeface="Arial"/>
              </a:rPr>
              <a:t>fronterizos</a:t>
            </a:r>
            <a:endParaRPr sz="1950" b="0" dirty="0">
              <a:solidFill>
                <a:srgbClr val="D4E2E6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5" name="Conector recto 4">
            <a:extLst>
              <a:ext uri="{FF2B5EF4-FFF2-40B4-BE49-F238E27FC236}">
                <a16:creationId xmlns:a16="http://schemas.microsoft.com/office/drawing/2014/main" id="{258808B8-C2A5-4127-B347-D61EAEC24463}"/>
              </a:ext>
            </a:extLst>
          </p:cNvPr>
          <p:cNvSpPr>
            <a:spLocks noGrp="1"/>
          </p:cNvSpPr>
          <p:nvPr/>
        </p:nvSpPr>
        <p:spPr>
          <a:xfrm>
            <a:off x="723900" y="4051797"/>
            <a:ext cx="7239000" cy="0"/>
          </a:xfrm>
          <a:prstGeom prst="line">
            <a:avLst/>
          </a:prstGeom>
          <a:noFill/>
          <a:ln w="19050">
            <a:solidFill>
              <a:srgbClr val="426477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4930741-284A-46DD-8140-549099D91426}"/>
              </a:ext>
            </a:extLst>
          </p:cNvPr>
          <p:cNvSpPr>
            <a:spLocks noGrp="1"/>
          </p:cNvSpPr>
          <p:nvPr/>
        </p:nvSpPr>
        <p:spPr>
          <a:xfrm>
            <a:off x="685800" y="4393777"/>
            <a:ext cx="6858000" cy="304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15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00" b="1" dirty="0" err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Análisis</a:t>
            </a:r>
            <a:r>
              <a:rPr sz="1500" b="1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 de la </a:t>
            </a:r>
            <a:r>
              <a:rPr sz="1500" b="1" dirty="0" err="1">
                <a:solidFill>
                  <a:srgbClr val="FFFFFF"/>
                </a:solidFill>
                <a:latin typeface="Arial"/>
                <a:ea typeface="Arial"/>
                <a:cs typeface="Arial"/>
              </a:rPr>
              <a:t>Realidad</a:t>
            </a:r>
            <a:r>
              <a:rPr sz="1500" b="1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 Nacional y Ambiental  |  2026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CA73690-BD42-43D9-9FAA-133564812266}"/>
              </a:ext>
            </a:extLst>
          </p:cNvPr>
          <p:cNvSpPr>
            <a:spLocks noGrp="1"/>
          </p:cNvSpPr>
          <p:nvPr/>
        </p:nvSpPr>
        <p:spPr>
          <a:xfrm>
            <a:off x="723900" y="5182174"/>
            <a:ext cx="4762500" cy="1167788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1350" b="0">
                <a:solidFill>
                  <a:srgbClr val="B9CDD4"/>
                </a:solidFill>
                <a:latin typeface="Arial"/>
                <a:ea typeface="Arial"/>
                <a:cs typeface="Arial"/>
              </a:defRPr>
            </a:pPr>
            <a:r>
              <a:rPr lang="es-ES" sz="1350" b="0" dirty="0">
                <a:solidFill>
                  <a:srgbClr val="B9CDD4"/>
                </a:solidFill>
                <a:latin typeface="Arial"/>
                <a:ea typeface="Arial"/>
                <a:cs typeface="Arial"/>
              </a:rPr>
              <a:t>Aricara </a:t>
            </a:r>
            <a:r>
              <a:rPr lang="es-ES" sz="1350" b="0" dirty="0" err="1">
                <a:solidFill>
                  <a:srgbClr val="B9CDD4"/>
                </a:solidFill>
                <a:latin typeface="Arial"/>
                <a:ea typeface="Arial"/>
                <a:cs typeface="Arial"/>
              </a:rPr>
              <a:t>Macuyama</a:t>
            </a:r>
            <a:r>
              <a:rPr lang="es-ES" sz="1350" b="0" dirty="0">
                <a:solidFill>
                  <a:srgbClr val="B9CDD4"/>
                </a:solidFill>
                <a:latin typeface="Arial"/>
                <a:ea typeface="Arial"/>
                <a:cs typeface="Arial"/>
              </a:rPr>
              <a:t>, Raúl Andrés</a:t>
            </a:r>
          </a:p>
          <a:p>
            <a:pPr algn="l">
              <a:buNone/>
              <a:defRPr sz="1350" b="0">
                <a:solidFill>
                  <a:srgbClr val="B9CDD4"/>
                </a:solidFill>
                <a:latin typeface="Arial"/>
                <a:ea typeface="Arial"/>
                <a:cs typeface="Arial"/>
              </a:defRPr>
            </a:pPr>
            <a:r>
              <a:rPr lang="es-ES" sz="1350" b="0">
                <a:solidFill>
                  <a:srgbClr val="B9CDD4"/>
                </a:solidFill>
                <a:latin typeface="Arial"/>
                <a:ea typeface="Arial"/>
                <a:cs typeface="Arial"/>
              </a:rPr>
              <a:t>Montes </a:t>
            </a:r>
            <a:r>
              <a:rPr lang="es-ES" sz="1350" b="0" dirty="0">
                <a:solidFill>
                  <a:srgbClr val="B9CDD4"/>
                </a:solidFill>
                <a:latin typeface="Arial"/>
                <a:ea typeface="Arial"/>
                <a:cs typeface="Arial"/>
              </a:rPr>
              <a:t>Granados, Ruth Fiorella</a:t>
            </a:r>
          </a:p>
          <a:p>
            <a:pPr algn="l">
              <a:buNone/>
              <a:defRPr sz="1350" b="0">
                <a:solidFill>
                  <a:srgbClr val="B9CDD4"/>
                </a:solidFill>
                <a:latin typeface="Arial"/>
                <a:ea typeface="Arial"/>
                <a:cs typeface="Arial"/>
              </a:defRPr>
            </a:pPr>
            <a:r>
              <a:rPr lang="es-ES" sz="1350" b="0" dirty="0">
                <a:solidFill>
                  <a:srgbClr val="B9CDD4"/>
                </a:solidFill>
                <a:latin typeface="Arial"/>
                <a:ea typeface="Arial"/>
                <a:cs typeface="Arial"/>
              </a:rPr>
              <a:t>Rivera Carbajal, Brenda Milagros</a:t>
            </a:r>
          </a:p>
          <a:p>
            <a:pPr algn="l">
              <a:buNone/>
              <a:defRPr sz="1350" b="0">
                <a:solidFill>
                  <a:srgbClr val="B9CDD4"/>
                </a:solidFill>
                <a:latin typeface="Arial"/>
                <a:ea typeface="Arial"/>
                <a:cs typeface="Arial"/>
              </a:defRPr>
            </a:pPr>
            <a:r>
              <a:rPr lang="es-ES" sz="1350" b="0" dirty="0">
                <a:solidFill>
                  <a:srgbClr val="B9CDD4"/>
                </a:solidFill>
                <a:latin typeface="Arial"/>
                <a:ea typeface="Arial"/>
                <a:cs typeface="Arial"/>
              </a:rPr>
              <a:t>Velasquez Ruiz, Alejandra Alicia</a:t>
            </a:r>
            <a:r>
              <a:rPr sz="1350" b="0" dirty="0">
                <a:solidFill>
                  <a:srgbClr val="B9CDD4"/>
                </a:solidFill>
                <a:latin typeface="Arial"/>
                <a:ea typeface="Arial"/>
                <a:cs typeface="Arial"/>
              </a:rPr>
              <a:t> ______________________________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EFFD8BBA-AC80-4364-8FE7-5586D991400C}"/>
              </a:ext>
            </a:extLst>
          </p:cNvPr>
          <p:cNvSpPr>
            <a:spLocks noGrp="1"/>
          </p:cNvSpPr>
          <p:nvPr/>
        </p:nvSpPr>
        <p:spPr>
          <a:xfrm>
            <a:off x="8667750" y="2407071"/>
            <a:ext cx="2857500" cy="1123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7350" b="1">
                <a:solidFill>
                  <a:srgbClr val="A73842"/>
                </a:solidFill>
                <a:latin typeface="Arial"/>
                <a:ea typeface="Arial"/>
                <a:cs typeface="Arial"/>
              </a:defRPr>
            </a:pPr>
            <a:r>
              <a:rPr sz="7350" b="1" dirty="0">
                <a:solidFill>
                  <a:srgbClr val="A73842"/>
                </a:solidFill>
                <a:latin typeface="Arial"/>
                <a:ea typeface="Arial"/>
                <a:cs typeface="Arial"/>
              </a:rPr>
              <a:t>PERÚ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B249C944-8DC1-4FCD-9F3A-EA7F842CD9A5}"/>
              </a:ext>
            </a:extLst>
          </p:cNvPr>
          <p:cNvSpPr>
            <a:spLocks noGrp="1"/>
          </p:cNvSpPr>
          <p:nvPr/>
        </p:nvSpPr>
        <p:spPr>
          <a:xfrm>
            <a:off x="8572500" y="3678026"/>
            <a:ext cx="3048000" cy="4572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500" b="0">
                <a:solidFill>
                  <a:srgbClr val="E6D0D2"/>
                </a:solidFill>
                <a:latin typeface="Arial"/>
                <a:ea typeface="Arial"/>
                <a:cs typeface="Arial"/>
              </a:defRPr>
            </a:pPr>
            <a:r>
              <a:rPr sz="1500" b="0" dirty="0" err="1">
                <a:solidFill>
                  <a:srgbClr val="E6D0D2"/>
                </a:solidFill>
                <a:latin typeface="Arial"/>
                <a:ea typeface="Arial"/>
                <a:cs typeface="Arial"/>
              </a:rPr>
              <a:t>Territorio</a:t>
            </a:r>
            <a:r>
              <a:rPr sz="1500" b="0" dirty="0">
                <a:solidFill>
                  <a:srgbClr val="E6D0D2"/>
                </a:solidFill>
                <a:latin typeface="Arial"/>
                <a:ea typeface="Arial"/>
                <a:cs typeface="Arial"/>
              </a:rPr>
              <a:t>, </a:t>
            </a:r>
            <a:r>
              <a:rPr sz="1500" b="0" dirty="0" err="1">
                <a:solidFill>
                  <a:srgbClr val="E6D0D2"/>
                </a:solidFill>
                <a:latin typeface="Arial"/>
                <a:ea typeface="Arial"/>
                <a:cs typeface="Arial"/>
              </a:rPr>
              <a:t>integración</a:t>
            </a:r>
            <a:r>
              <a:rPr sz="1500" b="0" dirty="0">
                <a:solidFill>
                  <a:srgbClr val="E6D0D2"/>
                </a:solidFill>
                <a:latin typeface="Arial"/>
                <a:ea typeface="Arial"/>
                <a:cs typeface="Arial"/>
              </a:rPr>
              <a:t> y </a:t>
            </a:r>
            <a:r>
              <a:rPr sz="1500" b="0" dirty="0" err="1">
                <a:solidFill>
                  <a:srgbClr val="E6D0D2"/>
                </a:solidFill>
                <a:latin typeface="Arial"/>
                <a:ea typeface="Arial"/>
                <a:cs typeface="Arial"/>
              </a:rPr>
              <a:t>comercio</a:t>
            </a:r>
            <a:endParaRPr sz="1500" b="0" dirty="0">
              <a:solidFill>
                <a:srgbClr val="E6D0D2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id="11" name="Imagen 10" descr="logo-universidad-cientifica-del-sur-peru-w.png | ➤ Lidera ...">
            <a:extLst>
              <a:ext uri="{FF2B5EF4-FFF2-40B4-BE49-F238E27FC236}">
                <a16:creationId xmlns:a16="http://schemas.microsoft.com/office/drawing/2014/main" id="{A7780980-268F-E999-20B5-038FD7C679E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209" b="21742"/>
          <a:stretch>
            <a:fillRect/>
          </a:stretch>
        </p:blipFill>
        <p:spPr>
          <a:xfrm>
            <a:off x="9537623" y="274406"/>
            <a:ext cx="2266950" cy="632288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EB6D6652-7BCC-8FA1-582A-882ACA4E5DC7}"/>
              </a:ext>
            </a:extLst>
          </p:cNvPr>
          <p:cNvSpPr>
            <a:spLocks noGrp="1"/>
          </p:cNvSpPr>
          <p:nvPr/>
        </p:nvSpPr>
        <p:spPr>
          <a:xfrm>
            <a:off x="723900" y="4787975"/>
            <a:ext cx="6858000" cy="304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15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lang="es-ES" sz="1500" b="1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Integrantes:</a:t>
            </a:r>
            <a:endParaRPr sz="1500" b="1" dirty="0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415024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17">
            <a:extLst>
              <a:ext uri="{FF2B5EF4-FFF2-40B4-BE49-F238E27FC236}">
                <a16:creationId xmlns:a16="http://schemas.microsoft.com/office/drawing/2014/main" id="{00EBF75B-4AAA-4029-8BE2-586F24BE0F27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71450" cy="6858000"/>
          </a:xfrm>
          <a:prstGeom prst="rect">
            <a:avLst/>
          </a:prstGeom>
          <a:solidFill>
            <a:srgbClr val="235B7B"/>
          </a:solidFill>
          <a:ln w="0">
            <a:noFill/>
          </a:ln>
        </p:spPr>
        <p:txBody>
          <a:bodyPr/>
          <a:lstStyle/>
          <a:p>
            <a:endParaRPr lang="es-PE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ACB6251-BE42-46EA-8615-2C7708C250AD}"/>
              </a:ext>
            </a:extLst>
          </p:cNvPr>
          <p:cNvSpPr>
            <a:spLocks noGrp="1"/>
          </p:cNvSpPr>
          <p:nvPr/>
        </p:nvSpPr>
        <p:spPr>
          <a:xfrm>
            <a:off x="514350" y="361950"/>
            <a:ext cx="10572750" cy="571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330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Territorio, recursos y poder</a:t>
            </a:r>
          </a:p>
        </p:txBody>
      </p:sp>
      <p:sp>
        <p:nvSpPr>
          <p:cNvPr id="3" name="Conector recto 2">
            <a:extLst>
              <a:ext uri="{FF2B5EF4-FFF2-40B4-BE49-F238E27FC236}">
                <a16:creationId xmlns:a16="http://schemas.microsoft.com/office/drawing/2014/main" id="{F2357A6C-DFDB-4C24-B21E-7D2EC6D23054}"/>
              </a:ext>
            </a:extLst>
          </p:cNvPr>
          <p:cNvSpPr>
            <a:spLocks noGrp="1"/>
          </p:cNvSpPr>
          <p:nvPr/>
        </p:nvSpPr>
        <p:spPr>
          <a:xfrm>
            <a:off x="514350" y="1028700"/>
            <a:ext cx="11144250" cy="0"/>
          </a:xfrm>
          <a:prstGeom prst="line">
            <a:avLst/>
          </a:prstGeom>
          <a:noFill/>
          <a:ln w="9525">
            <a:solidFill>
              <a:srgbClr val="BBC7C5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F40190F-FEAC-400C-8A7F-2728112003F6}"/>
              </a:ext>
            </a:extLst>
          </p:cNvPr>
          <p:cNvSpPr>
            <a:spLocks noGrp="1"/>
          </p:cNvSpPr>
          <p:nvPr/>
        </p:nvSpPr>
        <p:spPr>
          <a:xfrm>
            <a:off x="11144250" y="419100"/>
            <a:ext cx="590550" cy="266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r">
              <a:buNone/>
              <a:defRPr sz="1125" b="1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50626B"/>
                </a:solidFill>
                <a:latin typeface="Arial"/>
                <a:ea typeface="Arial"/>
                <a:cs typeface="Arial"/>
              </a:rPr>
              <a:t>2/6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CFA36F3-FC1E-43A8-B93F-73581FB61384}"/>
              </a:ext>
            </a:extLst>
          </p:cNvPr>
          <p:cNvSpPr>
            <a:spLocks noGrp="1"/>
          </p:cNvSpPr>
          <p:nvPr/>
        </p:nvSpPr>
        <p:spPr>
          <a:xfrm>
            <a:off x="762000" y="1428750"/>
            <a:ext cx="2857500" cy="2857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1350" b="1">
                <a:solidFill>
                  <a:srgbClr val="235B7B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35B7B"/>
                </a:solidFill>
                <a:latin typeface="Arial"/>
                <a:ea typeface="Arial"/>
                <a:cs typeface="Arial"/>
              </a:rPr>
              <a:t>PACÍFICO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B7DB44C-C54A-4252-928C-D9F6455C7003}"/>
              </a:ext>
            </a:extLst>
          </p:cNvPr>
          <p:cNvSpPr>
            <a:spLocks noGrp="1"/>
          </p:cNvSpPr>
          <p:nvPr/>
        </p:nvSpPr>
        <p:spPr>
          <a:xfrm>
            <a:off x="762000" y="1876425"/>
            <a:ext cx="2857500" cy="5334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255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Conectividad</a:t>
            </a:r>
          </a:p>
        </p:txBody>
      </p:sp>
      <p:sp>
        <p:nvSpPr>
          <p:cNvPr id="7" name="Conector recto 6">
            <a:extLst>
              <a:ext uri="{FF2B5EF4-FFF2-40B4-BE49-F238E27FC236}">
                <a16:creationId xmlns:a16="http://schemas.microsoft.com/office/drawing/2014/main" id="{D45E6C95-EB90-4E69-971B-034213438574}"/>
              </a:ext>
            </a:extLst>
          </p:cNvPr>
          <p:cNvSpPr>
            <a:spLocks noGrp="1"/>
          </p:cNvSpPr>
          <p:nvPr/>
        </p:nvSpPr>
        <p:spPr>
          <a:xfrm>
            <a:off x="762000" y="2647950"/>
            <a:ext cx="2667000" cy="0"/>
          </a:xfrm>
          <a:prstGeom prst="line">
            <a:avLst/>
          </a:prstGeom>
          <a:noFill/>
          <a:ln w="47625">
            <a:solidFill>
              <a:srgbClr val="235B7B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6C2B3DD-7FF2-47BF-9FF7-333C046FC296}"/>
              </a:ext>
            </a:extLst>
          </p:cNvPr>
          <p:cNvSpPr>
            <a:spLocks noGrp="1"/>
          </p:cNvSpPr>
          <p:nvPr/>
        </p:nvSpPr>
        <p:spPr>
          <a:xfrm>
            <a:off x="762000" y="3009900"/>
            <a:ext cx="2781300" cy="1762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8000"/>
              </a:lnSpc>
              <a:buNone/>
              <a:defRPr sz="172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La costa vincula al Perú con las rutas del Asia-Pacífico. El mar sostiene pesca, comercio exterior y puertos estratégicos.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64F8214-E9A2-4AB7-A757-6412F8A6A5CD}"/>
              </a:ext>
            </a:extLst>
          </p:cNvPr>
          <p:cNvSpPr>
            <a:spLocks noGrp="1"/>
          </p:cNvSpPr>
          <p:nvPr/>
        </p:nvSpPr>
        <p:spPr>
          <a:xfrm>
            <a:off x="4191000" y="1428750"/>
            <a:ext cx="2857500" cy="2857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1350" b="1">
                <a:solidFill>
                  <a:srgbClr val="B9792B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B9792B"/>
                </a:solidFill>
                <a:latin typeface="Arial"/>
                <a:ea typeface="Arial"/>
                <a:cs typeface="Arial"/>
              </a:rPr>
              <a:t>ANDES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B1A62BFC-4045-4468-9699-3730E0751AFA}"/>
              </a:ext>
            </a:extLst>
          </p:cNvPr>
          <p:cNvSpPr>
            <a:spLocks noGrp="1"/>
          </p:cNvSpPr>
          <p:nvPr/>
        </p:nvSpPr>
        <p:spPr>
          <a:xfrm>
            <a:off x="4191000" y="1876425"/>
            <a:ext cx="2857500" cy="5334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255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Reservas y agua</a:t>
            </a:r>
          </a:p>
        </p:txBody>
      </p:sp>
      <p:sp>
        <p:nvSpPr>
          <p:cNvPr id="11" name="Conector recto 10">
            <a:extLst>
              <a:ext uri="{FF2B5EF4-FFF2-40B4-BE49-F238E27FC236}">
                <a16:creationId xmlns:a16="http://schemas.microsoft.com/office/drawing/2014/main" id="{895D6ED7-3F9E-479D-B675-9A985B781AED}"/>
              </a:ext>
            </a:extLst>
          </p:cNvPr>
          <p:cNvSpPr>
            <a:spLocks noGrp="1"/>
          </p:cNvSpPr>
          <p:nvPr/>
        </p:nvSpPr>
        <p:spPr>
          <a:xfrm>
            <a:off x="4191000" y="2647950"/>
            <a:ext cx="2667000" cy="0"/>
          </a:xfrm>
          <a:prstGeom prst="line">
            <a:avLst/>
          </a:prstGeom>
          <a:noFill/>
          <a:ln w="47625">
            <a:solidFill>
              <a:srgbClr val="B9792B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757CDF75-6015-4C90-8F56-57742F7756B6}"/>
              </a:ext>
            </a:extLst>
          </p:cNvPr>
          <p:cNvSpPr>
            <a:spLocks noGrp="1"/>
          </p:cNvSpPr>
          <p:nvPr/>
        </p:nvSpPr>
        <p:spPr>
          <a:xfrm>
            <a:off x="4191000" y="3009900"/>
            <a:ext cx="2781300" cy="1762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8000"/>
              </a:lnSpc>
              <a:buNone/>
              <a:defRPr sz="172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La cordillera concentra minerales y regula el agua. También conserva cultivos nativos y articula corredores internos.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5C1B3B54-0128-4064-AB25-44E905E9FD4C}"/>
              </a:ext>
            </a:extLst>
          </p:cNvPr>
          <p:cNvSpPr>
            <a:spLocks noGrp="1"/>
          </p:cNvSpPr>
          <p:nvPr/>
        </p:nvSpPr>
        <p:spPr>
          <a:xfrm>
            <a:off x="7620000" y="1428750"/>
            <a:ext cx="3714750" cy="2857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1350" b="1">
                <a:solidFill>
                  <a:srgbClr val="2E6A4F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E6A4F"/>
                </a:solidFill>
                <a:latin typeface="Arial"/>
                <a:ea typeface="Arial"/>
                <a:cs typeface="Arial"/>
              </a:rPr>
              <a:t>AMAZONÍA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4AC341AF-F9A7-4B8B-A111-7A6240CD4298}"/>
              </a:ext>
            </a:extLst>
          </p:cNvPr>
          <p:cNvSpPr>
            <a:spLocks noGrp="1"/>
          </p:cNvSpPr>
          <p:nvPr/>
        </p:nvSpPr>
        <p:spPr>
          <a:xfrm>
            <a:off x="7620000" y="1876425"/>
            <a:ext cx="3714750" cy="5334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255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Biodiversidad</a:t>
            </a:r>
          </a:p>
        </p:txBody>
      </p:sp>
      <p:sp>
        <p:nvSpPr>
          <p:cNvPr id="15" name="Conector recto 14">
            <a:extLst>
              <a:ext uri="{FF2B5EF4-FFF2-40B4-BE49-F238E27FC236}">
                <a16:creationId xmlns:a16="http://schemas.microsoft.com/office/drawing/2014/main" id="{F43C618D-3D8A-4BC1-983B-7D8E5DBE84B1}"/>
              </a:ext>
            </a:extLst>
          </p:cNvPr>
          <p:cNvSpPr>
            <a:spLocks noGrp="1"/>
          </p:cNvSpPr>
          <p:nvPr/>
        </p:nvSpPr>
        <p:spPr>
          <a:xfrm>
            <a:off x="7620000" y="2647950"/>
            <a:ext cx="3524250" cy="0"/>
          </a:xfrm>
          <a:prstGeom prst="line">
            <a:avLst/>
          </a:prstGeom>
          <a:noFill/>
          <a:ln w="47625">
            <a:solidFill>
              <a:srgbClr val="2E6A4F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561490A6-49CD-4475-BECC-C654842321C3}"/>
              </a:ext>
            </a:extLst>
          </p:cNvPr>
          <p:cNvSpPr>
            <a:spLocks noGrp="1"/>
          </p:cNvSpPr>
          <p:nvPr/>
        </p:nvSpPr>
        <p:spPr>
          <a:xfrm>
            <a:off x="7620000" y="3009900"/>
            <a:ext cx="3638550" cy="1762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8000"/>
              </a:lnSpc>
              <a:buNone/>
              <a:defRPr sz="172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Los bosques y ríos sostienen servicios ecosistémicos, pueblos indígenas y la conexión territorial con Brasil, Colombia y Bolivia.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65D4A9FA-7A37-4FA0-AEDB-388ADF8AD684}"/>
              </a:ext>
            </a:extLst>
          </p:cNvPr>
          <p:cNvSpPr>
            <a:spLocks noGrp="1"/>
          </p:cNvSpPr>
          <p:nvPr/>
        </p:nvSpPr>
        <p:spPr>
          <a:xfrm>
            <a:off x="762000" y="5572125"/>
            <a:ext cx="10477500" cy="5334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 fontScale="86420" lnSpcReduction="10000"/>
          </a:bodyPr>
          <a:lstStyle/>
          <a:p>
            <a:pPr algn="ctr">
              <a:buNone/>
              <a:defRPr sz="2025" b="1">
                <a:solidFill>
                  <a:srgbClr val="7E1420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7E1420"/>
                </a:solidFill>
                <a:latin typeface="Arial"/>
                <a:ea typeface="Arial"/>
                <a:cs typeface="Arial"/>
              </a:rPr>
              <a:t>La ubicación del Perú multiplica oportunidades, pero también exige proteger fronteras, cuencas y ecosistemas.</a:t>
            </a:r>
          </a:p>
        </p:txBody>
      </p:sp>
    </p:spTree>
    <p:extLst>
      <p:ext uri="{BB962C8B-B14F-4D97-AF65-F5344CB8AC3E}">
        <p14:creationId xmlns:p14="http://schemas.microsoft.com/office/powerpoint/2010/main" val="486168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ángulo 38">
            <a:extLst>
              <a:ext uri="{FF2B5EF4-FFF2-40B4-BE49-F238E27FC236}">
                <a16:creationId xmlns:a16="http://schemas.microsoft.com/office/drawing/2014/main" id="{ACD914DB-D91F-4EAB-8B0D-7BE68471C8D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71450" cy="6858000"/>
          </a:xfrm>
          <a:prstGeom prst="rect">
            <a:avLst/>
          </a:prstGeom>
          <a:solidFill>
            <a:srgbClr val="A41F2D"/>
          </a:solidFill>
          <a:ln w="0">
            <a:noFill/>
          </a:ln>
        </p:spPr>
        <p:txBody>
          <a:bodyPr/>
          <a:lstStyle/>
          <a:p>
            <a:endParaRPr lang="es-PE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8FACEB57-8FBC-4EB2-9364-B0FF4C336C03}"/>
              </a:ext>
            </a:extLst>
          </p:cNvPr>
          <p:cNvSpPr>
            <a:spLocks noGrp="1"/>
          </p:cNvSpPr>
          <p:nvPr/>
        </p:nvSpPr>
        <p:spPr>
          <a:xfrm>
            <a:off x="514350" y="361950"/>
            <a:ext cx="10572750" cy="571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330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Línea de tiempo geopolítica: formación territorial</a:t>
            </a:r>
          </a:p>
        </p:txBody>
      </p:sp>
      <p:sp>
        <p:nvSpPr>
          <p:cNvPr id="3" name="Conector recto 2">
            <a:extLst>
              <a:ext uri="{FF2B5EF4-FFF2-40B4-BE49-F238E27FC236}">
                <a16:creationId xmlns:a16="http://schemas.microsoft.com/office/drawing/2014/main" id="{38C22BB5-C2DF-440B-9F80-BE42401A8564}"/>
              </a:ext>
            </a:extLst>
          </p:cNvPr>
          <p:cNvSpPr>
            <a:spLocks noGrp="1"/>
          </p:cNvSpPr>
          <p:nvPr/>
        </p:nvSpPr>
        <p:spPr>
          <a:xfrm>
            <a:off x="514350" y="1028700"/>
            <a:ext cx="11144250" cy="0"/>
          </a:xfrm>
          <a:prstGeom prst="line">
            <a:avLst/>
          </a:prstGeom>
          <a:noFill/>
          <a:ln w="9525">
            <a:solidFill>
              <a:srgbClr val="BBC7C5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0910D4D-6D8D-43D6-B2CB-D87B1D4E5CA0}"/>
              </a:ext>
            </a:extLst>
          </p:cNvPr>
          <p:cNvSpPr>
            <a:spLocks noGrp="1"/>
          </p:cNvSpPr>
          <p:nvPr/>
        </p:nvSpPr>
        <p:spPr>
          <a:xfrm>
            <a:off x="11144250" y="419100"/>
            <a:ext cx="590550" cy="266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r">
              <a:buNone/>
              <a:defRPr sz="1125" b="1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50626B"/>
                </a:solidFill>
                <a:latin typeface="Arial"/>
                <a:ea typeface="Arial"/>
                <a:cs typeface="Arial"/>
              </a:rPr>
              <a:t>3/6</a:t>
            </a:r>
          </a:p>
        </p:txBody>
      </p:sp>
      <p:sp>
        <p:nvSpPr>
          <p:cNvPr id="5" name="Conector recto 4">
            <a:extLst>
              <a:ext uri="{FF2B5EF4-FFF2-40B4-BE49-F238E27FC236}">
                <a16:creationId xmlns:a16="http://schemas.microsoft.com/office/drawing/2014/main" id="{ACC725D7-15B0-4F1D-8BBF-13CA26108DCE}"/>
              </a:ext>
            </a:extLst>
          </p:cNvPr>
          <p:cNvSpPr>
            <a:spLocks noGrp="1"/>
          </p:cNvSpPr>
          <p:nvPr/>
        </p:nvSpPr>
        <p:spPr>
          <a:xfrm>
            <a:off x="1571625" y="2714625"/>
            <a:ext cx="9144000" cy="0"/>
          </a:xfrm>
          <a:prstGeom prst="line">
            <a:avLst/>
          </a:prstGeom>
          <a:noFill/>
          <a:ln w="38100">
            <a:solidFill>
              <a:srgbClr val="A41F2D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6" name="Elipse 5">
            <a:extLst>
              <a:ext uri="{FF2B5EF4-FFF2-40B4-BE49-F238E27FC236}">
                <a16:creationId xmlns:a16="http://schemas.microsoft.com/office/drawing/2014/main" id="{732AA679-438E-42B9-A309-CF1D5CEB84EB}"/>
              </a:ext>
            </a:extLst>
          </p:cNvPr>
          <p:cNvSpPr>
            <a:spLocks noGrp="1"/>
          </p:cNvSpPr>
          <p:nvPr/>
        </p:nvSpPr>
        <p:spPr>
          <a:xfrm>
            <a:off x="1457325" y="2600325"/>
            <a:ext cx="228600" cy="228600"/>
          </a:xfrm>
          <a:prstGeom prst="ellipse">
            <a:avLst/>
          </a:prstGeom>
          <a:solidFill>
            <a:srgbClr val="A41F2D"/>
          </a:solidFill>
          <a:ln w="28575">
            <a:solidFill>
              <a:srgbClr val="F7F2E8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3B9E6D3-3B85-4446-A4CA-97594B934559}"/>
              </a:ext>
            </a:extLst>
          </p:cNvPr>
          <p:cNvSpPr>
            <a:spLocks noGrp="1"/>
          </p:cNvSpPr>
          <p:nvPr/>
        </p:nvSpPr>
        <p:spPr>
          <a:xfrm>
            <a:off x="885825" y="1714500"/>
            <a:ext cx="1371600" cy="323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800" b="1">
                <a:solidFill>
                  <a:srgbClr val="A41F2D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A41F2D"/>
                </a:solidFill>
                <a:latin typeface="Arial"/>
                <a:ea typeface="Arial"/>
                <a:cs typeface="Arial"/>
              </a:rPr>
              <a:t>S. XV–XVI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947FE35-5572-4451-A143-5AA24CFBD0E8}"/>
              </a:ext>
            </a:extLst>
          </p:cNvPr>
          <p:cNvSpPr>
            <a:spLocks noGrp="1"/>
          </p:cNvSpPr>
          <p:nvPr/>
        </p:nvSpPr>
        <p:spPr>
          <a:xfrm>
            <a:off x="381000" y="2066925"/>
            <a:ext cx="2381250" cy="5238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b">
            <a:normAutofit/>
          </a:bodyPr>
          <a:lstStyle/>
          <a:p>
            <a:pPr algn="ctr">
              <a:buNone/>
              <a:defRPr sz="135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Tahuantinsuyo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658D19B-0011-4E5D-A580-3B67700DA767}"/>
              </a:ext>
            </a:extLst>
          </p:cNvPr>
          <p:cNvSpPr>
            <a:spLocks noGrp="1"/>
          </p:cNvSpPr>
          <p:nvPr/>
        </p:nvSpPr>
        <p:spPr>
          <a:xfrm>
            <a:off x="381000" y="2943225"/>
            <a:ext cx="2381250" cy="495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200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Centro político y red vial andina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8DD5B59A-CECC-4332-B8B5-65948D6A3031}"/>
              </a:ext>
            </a:extLst>
          </p:cNvPr>
          <p:cNvSpPr>
            <a:spLocks noGrp="1"/>
          </p:cNvSpPr>
          <p:nvPr/>
        </p:nvSpPr>
        <p:spPr>
          <a:xfrm>
            <a:off x="4505325" y="2600325"/>
            <a:ext cx="228600" cy="228600"/>
          </a:xfrm>
          <a:prstGeom prst="ellipse">
            <a:avLst/>
          </a:prstGeom>
          <a:solidFill>
            <a:srgbClr val="A41F2D"/>
          </a:solidFill>
          <a:ln w="28575">
            <a:solidFill>
              <a:srgbClr val="F7F2E8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5663155-E4FE-4526-852E-7C71ED7D014C}"/>
              </a:ext>
            </a:extLst>
          </p:cNvPr>
          <p:cNvSpPr>
            <a:spLocks noGrp="1"/>
          </p:cNvSpPr>
          <p:nvPr/>
        </p:nvSpPr>
        <p:spPr>
          <a:xfrm>
            <a:off x="3933825" y="1714500"/>
            <a:ext cx="1371600" cy="323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800" b="1">
                <a:solidFill>
                  <a:srgbClr val="A41F2D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A41F2D"/>
                </a:solidFill>
                <a:latin typeface="Arial"/>
                <a:ea typeface="Arial"/>
                <a:cs typeface="Arial"/>
              </a:rPr>
              <a:t>1821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F3B526A2-F818-4E3C-9F28-586F87956827}"/>
              </a:ext>
            </a:extLst>
          </p:cNvPr>
          <p:cNvSpPr>
            <a:spLocks noGrp="1"/>
          </p:cNvSpPr>
          <p:nvPr/>
        </p:nvSpPr>
        <p:spPr>
          <a:xfrm>
            <a:off x="3429000" y="2066925"/>
            <a:ext cx="2381250" cy="5238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b">
            <a:normAutofit/>
          </a:bodyPr>
          <a:lstStyle/>
          <a:p>
            <a:pPr algn="ctr">
              <a:buNone/>
              <a:defRPr sz="135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Independencia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464B4DB0-8704-480C-AECA-9416F3FB6395}"/>
              </a:ext>
            </a:extLst>
          </p:cNvPr>
          <p:cNvSpPr>
            <a:spLocks noGrp="1"/>
          </p:cNvSpPr>
          <p:nvPr/>
        </p:nvSpPr>
        <p:spPr>
          <a:xfrm>
            <a:off x="3429000" y="2943225"/>
            <a:ext cx="2381250" cy="495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200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Inicio de la soberanía republicana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59F1E13B-205C-4042-ABC1-EA1B6D07E45D}"/>
              </a:ext>
            </a:extLst>
          </p:cNvPr>
          <p:cNvSpPr>
            <a:spLocks noGrp="1"/>
          </p:cNvSpPr>
          <p:nvPr/>
        </p:nvSpPr>
        <p:spPr>
          <a:xfrm>
            <a:off x="7553325" y="2600325"/>
            <a:ext cx="228600" cy="228600"/>
          </a:xfrm>
          <a:prstGeom prst="ellipse">
            <a:avLst/>
          </a:prstGeom>
          <a:solidFill>
            <a:srgbClr val="A41F2D"/>
          </a:solidFill>
          <a:ln w="28575">
            <a:solidFill>
              <a:srgbClr val="F7F2E8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5A4BCE9E-36A0-4287-82DF-E8C3095EC75C}"/>
              </a:ext>
            </a:extLst>
          </p:cNvPr>
          <p:cNvSpPr>
            <a:spLocks noGrp="1"/>
          </p:cNvSpPr>
          <p:nvPr/>
        </p:nvSpPr>
        <p:spPr>
          <a:xfrm>
            <a:off x="6981825" y="1714500"/>
            <a:ext cx="1371600" cy="323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800" b="1">
                <a:solidFill>
                  <a:srgbClr val="A41F2D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A41F2D"/>
                </a:solidFill>
                <a:latin typeface="Arial"/>
                <a:ea typeface="Arial"/>
                <a:cs typeface="Arial"/>
              </a:rPr>
              <a:t>1824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78E8D01C-8115-4B8B-99D1-9BEC6401C6F2}"/>
              </a:ext>
            </a:extLst>
          </p:cNvPr>
          <p:cNvSpPr>
            <a:spLocks noGrp="1"/>
          </p:cNvSpPr>
          <p:nvPr/>
        </p:nvSpPr>
        <p:spPr>
          <a:xfrm>
            <a:off x="6477000" y="2066925"/>
            <a:ext cx="2381250" cy="5238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b">
            <a:normAutofit/>
          </a:bodyPr>
          <a:lstStyle/>
          <a:p>
            <a:pPr algn="ctr">
              <a:buNone/>
              <a:defRPr sz="135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Ayacucho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FD284A39-E52F-4E7B-B51F-F230DA6252A1}"/>
              </a:ext>
            </a:extLst>
          </p:cNvPr>
          <p:cNvSpPr>
            <a:spLocks noGrp="1"/>
          </p:cNvSpPr>
          <p:nvPr/>
        </p:nvSpPr>
        <p:spPr>
          <a:xfrm>
            <a:off x="6477000" y="2943225"/>
            <a:ext cx="2381250" cy="495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200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Consolidación militar de la independencia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E76FB863-FB97-4872-B354-281F57CBC43C}"/>
              </a:ext>
            </a:extLst>
          </p:cNvPr>
          <p:cNvSpPr>
            <a:spLocks noGrp="1"/>
          </p:cNvSpPr>
          <p:nvPr/>
        </p:nvSpPr>
        <p:spPr>
          <a:xfrm>
            <a:off x="10601325" y="2600325"/>
            <a:ext cx="228600" cy="228600"/>
          </a:xfrm>
          <a:prstGeom prst="ellipse">
            <a:avLst/>
          </a:prstGeom>
          <a:solidFill>
            <a:srgbClr val="A41F2D"/>
          </a:solidFill>
          <a:ln w="28575">
            <a:solidFill>
              <a:srgbClr val="F7F2E8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48AC8494-1692-4854-B3FA-0B8F2E625F9E}"/>
              </a:ext>
            </a:extLst>
          </p:cNvPr>
          <p:cNvSpPr>
            <a:spLocks noGrp="1"/>
          </p:cNvSpPr>
          <p:nvPr/>
        </p:nvSpPr>
        <p:spPr>
          <a:xfrm>
            <a:off x="10029825" y="1714500"/>
            <a:ext cx="1371600" cy="323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800" b="1">
                <a:solidFill>
                  <a:srgbClr val="A41F2D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A41F2D"/>
                </a:solidFill>
                <a:latin typeface="Arial"/>
                <a:ea typeface="Arial"/>
                <a:cs typeface="Arial"/>
              </a:rPr>
              <a:t>1836–1839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3927D925-61E8-44D1-B087-B53D6906774B}"/>
              </a:ext>
            </a:extLst>
          </p:cNvPr>
          <p:cNvSpPr>
            <a:spLocks noGrp="1"/>
          </p:cNvSpPr>
          <p:nvPr/>
        </p:nvSpPr>
        <p:spPr>
          <a:xfrm>
            <a:off x="9525000" y="2066925"/>
            <a:ext cx="2381250" cy="5238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b">
            <a:normAutofit/>
          </a:bodyPr>
          <a:lstStyle/>
          <a:p>
            <a:pPr algn="ctr">
              <a:buNone/>
              <a:defRPr sz="135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Confederación Perú-Boliviana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7EE65C3E-0028-40D0-934D-36533CF15AEE}"/>
              </a:ext>
            </a:extLst>
          </p:cNvPr>
          <p:cNvSpPr>
            <a:spLocks noGrp="1"/>
          </p:cNvSpPr>
          <p:nvPr/>
        </p:nvSpPr>
        <p:spPr>
          <a:xfrm>
            <a:off x="9525000" y="2943225"/>
            <a:ext cx="2381250" cy="495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200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Cambio del equilibrio regional</a:t>
            </a:r>
          </a:p>
        </p:txBody>
      </p:sp>
      <p:sp>
        <p:nvSpPr>
          <p:cNvPr id="22" name="Conector recto 21">
            <a:extLst>
              <a:ext uri="{FF2B5EF4-FFF2-40B4-BE49-F238E27FC236}">
                <a16:creationId xmlns:a16="http://schemas.microsoft.com/office/drawing/2014/main" id="{98BA763F-8598-4BA9-9A46-02E6A5E9E192}"/>
              </a:ext>
            </a:extLst>
          </p:cNvPr>
          <p:cNvSpPr>
            <a:spLocks noGrp="1"/>
          </p:cNvSpPr>
          <p:nvPr/>
        </p:nvSpPr>
        <p:spPr>
          <a:xfrm>
            <a:off x="1571625" y="5476875"/>
            <a:ext cx="9144000" cy="0"/>
          </a:xfrm>
          <a:prstGeom prst="line">
            <a:avLst/>
          </a:prstGeom>
          <a:noFill/>
          <a:ln w="38100">
            <a:solidFill>
              <a:srgbClr val="B9792B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23" name="Elipse 22">
            <a:extLst>
              <a:ext uri="{FF2B5EF4-FFF2-40B4-BE49-F238E27FC236}">
                <a16:creationId xmlns:a16="http://schemas.microsoft.com/office/drawing/2014/main" id="{62D6B6F8-4D37-4606-920D-86709C56C469}"/>
              </a:ext>
            </a:extLst>
          </p:cNvPr>
          <p:cNvSpPr>
            <a:spLocks noGrp="1"/>
          </p:cNvSpPr>
          <p:nvPr/>
        </p:nvSpPr>
        <p:spPr>
          <a:xfrm>
            <a:off x="1457325" y="5362575"/>
            <a:ext cx="228600" cy="228600"/>
          </a:xfrm>
          <a:prstGeom prst="ellipse">
            <a:avLst/>
          </a:prstGeom>
          <a:solidFill>
            <a:srgbClr val="B9792B"/>
          </a:solidFill>
          <a:ln w="28575">
            <a:solidFill>
              <a:srgbClr val="F7F2E8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F3DFF177-DC7D-4A14-9F27-9C398F197246}"/>
              </a:ext>
            </a:extLst>
          </p:cNvPr>
          <p:cNvSpPr>
            <a:spLocks noGrp="1"/>
          </p:cNvSpPr>
          <p:nvPr/>
        </p:nvSpPr>
        <p:spPr>
          <a:xfrm>
            <a:off x="885825" y="4476750"/>
            <a:ext cx="1371600" cy="323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800" b="1">
                <a:solidFill>
                  <a:srgbClr val="B9792B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B9792B"/>
                </a:solidFill>
                <a:latin typeface="Arial"/>
                <a:ea typeface="Arial"/>
                <a:cs typeface="Arial"/>
              </a:rPr>
              <a:t>1866</a:t>
            </a: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BFF52A8C-1AD6-47F9-8BC5-DB0D42E3FB74}"/>
              </a:ext>
            </a:extLst>
          </p:cNvPr>
          <p:cNvSpPr>
            <a:spLocks noGrp="1"/>
          </p:cNvSpPr>
          <p:nvPr/>
        </p:nvSpPr>
        <p:spPr>
          <a:xfrm>
            <a:off x="381000" y="4829175"/>
            <a:ext cx="2381250" cy="5238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b">
            <a:normAutofit/>
          </a:bodyPr>
          <a:lstStyle/>
          <a:p>
            <a:pPr algn="ctr">
              <a:buNone/>
              <a:defRPr sz="135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Combate del Callao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AD7D0980-0AB2-48A0-97B7-DF57EFE32476}"/>
              </a:ext>
            </a:extLst>
          </p:cNvPr>
          <p:cNvSpPr>
            <a:spLocks noGrp="1"/>
          </p:cNvSpPr>
          <p:nvPr/>
        </p:nvSpPr>
        <p:spPr>
          <a:xfrm>
            <a:off x="381000" y="5705475"/>
            <a:ext cx="2381250" cy="495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200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Defensa de la soberanía</a:t>
            </a:r>
          </a:p>
        </p:txBody>
      </p:sp>
      <p:sp>
        <p:nvSpPr>
          <p:cNvPr id="27" name="Elipse 26">
            <a:extLst>
              <a:ext uri="{FF2B5EF4-FFF2-40B4-BE49-F238E27FC236}">
                <a16:creationId xmlns:a16="http://schemas.microsoft.com/office/drawing/2014/main" id="{08399F55-64EB-467A-822A-AD2470F53A02}"/>
              </a:ext>
            </a:extLst>
          </p:cNvPr>
          <p:cNvSpPr>
            <a:spLocks noGrp="1"/>
          </p:cNvSpPr>
          <p:nvPr/>
        </p:nvSpPr>
        <p:spPr>
          <a:xfrm>
            <a:off x="4505325" y="5362575"/>
            <a:ext cx="228600" cy="228600"/>
          </a:xfrm>
          <a:prstGeom prst="ellipse">
            <a:avLst/>
          </a:prstGeom>
          <a:solidFill>
            <a:srgbClr val="B9792B"/>
          </a:solidFill>
          <a:ln w="28575">
            <a:solidFill>
              <a:srgbClr val="F7F2E8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5F23DF07-40C3-4260-89A6-413C698C275F}"/>
              </a:ext>
            </a:extLst>
          </p:cNvPr>
          <p:cNvSpPr>
            <a:spLocks noGrp="1"/>
          </p:cNvSpPr>
          <p:nvPr/>
        </p:nvSpPr>
        <p:spPr>
          <a:xfrm>
            <a:off x="3933825" y="4476750"/>
            <a:ext cx="1371600" cy="323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800" b="1">
                <a:solidFill>
                  <a:srgbClr val="B9792B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B9792B"/>
                </a:solidFill>
                <a:latin typeface="Arial"/>
                <a:ea typeface="Arial"/>
                <a:cs typeface="Arial"/>
              </a:rPr>
              <a:t>1879–1883</a:t>
            </a: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B09AA747-9BB9-4F4D-92BB-B882EAE04BD1}"/>
              </a:ext>
            </a:extLst>
          </p:cNvPr>
          <p:cNvSpPr>
            <a:spLocks noGrp="1"/>
          </p:cNvSpPr>
          <p:nvPr/>
        </p:nvSpPr>
        <p:spPr>
          <a:xfrm>
            <a:off x="3429000" y="4829175"/>
            <a:ext cx="2381250" cy="5238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b">
            <a:normAutofit/>
          </a:bodyPr>
          <a:lstStyle/>
          <a:p>
            <a:pPr algn="ctr">
              <a:buNone/>
              <a:defRPr sz="135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Guerra del Pacífico</a:t>
            </a:r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7253FE31-1676-4F4E-B0D8-0BE60CCE7221}"/>
              </a:ext>
            </a:extLst>
          </p:cNvPr>
          <p:cNvSpPr>
            <a:spLocks noGrp="1"/>
          </p:cNvSpPr>
          <p:nvPr/>
        </p:nvSpPr>
        <p:spPr>
          <a:xfrm>
            <a:off x="3429000" y="5705475"/>
            <a:ext cx="2381250" cy="495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200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Pérdida de Tarapacá</a:t>
            </a:r>
          </a:p>
        </p:txBody>
      </p:sp>
      <p:sp>
        <p:nvSpPr>
          <p:cNvPr id="31" name="Elipse 30">
            <a:extLst>
              <a:ext uri="{FF2B5EF4-FFF2-40B4-BE49-F238E27FC236}">
                <a16:creationId xmlns:a16="http://schemas.microsoft.com/office/drawing/2014/main" id="{062C1A53-9BCA-494E-8830-F314E5057570}"/>
              </a:ext>
            </a:extLst>
          </p:cNvPr>
          <p:cNvSpPr>
            <a:spLocks noGrp="1"/>
          </p:cNvSpPr>
          <p:nvPr/>
        </p:nvSpPr>
        <p:spPr>
          <a:xfrm>
            <a:off x="7553325" y="5362575"/>
            <a:ext cx="228600" cy="228600"/>
          </a:xfrm>
          <a:prstGeom prst="ellipse">
            <a:avLst/>
          </a:prstGeom>
          <a:solidFill>
            <a:srgbClr val="B9792B"/>
          </a:solidFill>
          <a:ln w="28575">
            <a:solidFill>
              <a:srgbClr val="F7F2E8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8787FD73-C6A3-4FDD-AFA0-147AC57268A3}"/>
              </a:ext>
            </a:extLst>
          </p:cNvPr>
          <p:cNvSpPr>
            <a:spLocks noGrp="1"/>
          </p:cNvSpPr>
          <p:nvPr/>
        </p:nvSpPr>
        <p:spPr>
          <a:xfrm>
            <a:off x="6981825" y="4476750"/>
            <a:ext cx="1371600" cy="323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800" b="1">
                <a:solidFill>
                  <a:srgbClr val="B9792B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B9792B"/>
                </a:solidFill>
                <a:latin typeface="Arial"/>
                <a:ea typeface="Arial"/>
                <a:cs typeface="Arial"/>
              </a:rPr>
              <a:t>1922–1929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7F2DAD75-A107-4E4E-B2A2-5B822DEBE935}"/>
              </a:ext>
            </a:extLst>
          </p:cNvPr>
          <p:cNvSpPr>
            <a:spLocks noGrp="1"/>
          </p:cNvSpPr>
          <p:nvPr/>
        </p:nvSpPr>
        <p:spPr>
          <a:xfrm>
            <a:off x="6477000" y="4829175"/>
            <a:ext cx="2381250" cy="5238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b">
            <a:normAutofit/>
          </a:bodyPr>
          <a:lstStyle/>
          <a:p>
            <a:pPr algn="ctr">
              <a:buNone/>
              <a:defRPr sz="135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Fronteras con Colombia y Chile</a:t>
            </a: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C8A4B80A-0F21-48F9-9CB6-4FCFB20B77B3}"/>
              </a:ext>
            </a:extLst>
          </p:cNvPr>
          <p:cNvSpPr>
            <a:spLocks noGrp="1"/>
          </p:cNvSpPr>
          <p:nvPr/>
        </p:nvSpPr>
        <p:spPr>
          <a:xfrm>
            <a:off x="6477000" y="5705475"/>
            <a:ext cx="2381250" cy="495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200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Definición de límites y soberanía</a:t>
            </a:r>
          </a:p>
        </p:txBody>
      </p:sp>
      <p:sp>
        <p:nvSpPr>
          <p:cNvPr id="35" name="Elipse 34">
            <a:extLst>
              <a:ext uri="{FF2B5EF4-FFF2-40B4-BE49-F238E27FC236}">
                <a16:creationId xmlns:a16="http://schemas.microsoft.com/office/drawing/2014/main" id="{318B7DE2-5F31-4A34-9AA1-9229DF380F95}"/>
              </a:ext>
            </a:extLst>
          </p:cNvPr>
          <p:cNvSpPr>
            <a:spLocks noGrp="1"/>
          </p:cNvSpPr>
          <p:nvPr/>
        </p:nvSpPr>
        <p:spPr>
          <a:xfrm>
            <a:off x="10601325" y="5362575"/>
            <a:ext cx="228600" cy="228600"/>
          </a:xfrm>
          <a:prstGeom prst="ellipse">
            <a:avLst/>
          </a:prstGeom>
          <a:solidFill>
            <a:srgbClr val="B9792B"/>
          </a:solidFill>
          <a:ln w="28575">
            <a:solidFill>
              <a:srgbClr val="F7F2E8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88A773DB-BB02-4D37-8088-69EFF2B19F95}"/>
              </a:ext>
            </a:extLst>
          </p:cNvPr>
          <p:cNvSpPr>
            <a:spLocks noGrp="1"/>
          </p:cNvSpPr>
          <p:nvPr/>
        </p:nvSpPr>
        <p:spPr>
          <a:xfrm>
            <a:off x="10029825" y="4476750"/>
            <a:ext cx="1371600" cy="323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800" b="1">
                <a:solidFill>
                  <a:srgbClr val="B9792B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B9792B"/>
                </a:solidFill>
                <a:latin typeface="Arial"/>
                <a:ea typeface="Arial"/>
                <a:cs typeface="Arial"/>
              </a:rPr>
              <a:t>1941–1947</a:t>
            </a: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C629FDF7-9AE1-42AA-A815-7512890343FF}"/>
              </a:ext>
            </a:extLst>
          </p:cNvPr>
          <p:cNvSpPr>
            <a:spLocks noGrp="1"/>
          </p:cNvSpPr>
          <p:nvPr/>
        </p:nvSpPr>
        <p:spPr>
          <a:xfrm>
            <a:off x="9525000" y="4829175"/>
            <a:ext cx="2381250" cy="5238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b">
            <a:normAutofit/>
          </a:bodyPr>
          <a:lstStyle/>
          <a:p>
            <a:pPr algn="ctr">
              <a:buNone/>
              <a:defRPr sz="135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Ecuador y las 200 millas</a:t>
            </a: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5DEFDC7B-7F6B-4D86-8AF9-F63C2577CAC5}"/>
              </a:ext>
            </a:extLst>
          </p:cNvPr>
          <p:cNvSpPr>
            <a:spLocks noGrp="1"/>
          </p:cNvSpPr>
          <p:nvPr/>
        </p:nvSpPr>
        <p:spPr>
          <a:xfrm>
            <a:off x="9525000" y="5705475"/>
            <a:ext cx="2381250" cy="495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200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Frontera terrestre y defensa del mar</a:t>
            </a:r>
          </a:p>
        </p:txBody>
      </p:sp>
    </p:spTree>
    <p:extLst>
      <p:ext uri="{BB962C8B-B14F-4D97-AF65-F5344CB8AC3E}">
        <p14:creationId xmlns:p14="http://schemas.microsoft.com/office/powerpoint/2010/main" val="998718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ángulo 38">
            <a:extLst>
              <a:ext uri="{FF2B5EF4-FFF2-40B4-BE49-F238E27FC236}">
                <a16:creationId xmlns:a16="http://schemas.microsoft.com/office/drawing/2014/main" id="{9880B577-10C6-43B5-A6CC-64F012B3F8A6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71450" cy="6858000"/>
          </a:xfrm>
          <a:prstGeom prst="rect">
            <a:avLst/>
          </a:prstGeom>
          <a:solidFill>
            <a:srgbClr val="235B7B"/>
          </a:solidFill>
          <a:ln w="0">
            <a:noFill/>
          </a:ln>
        </p:spPr>
        <p:txBody>
          <a:bodyPr/>
          <a:lstStyle/>
          <a:p>
            <a:endParaRPr lang="es-PE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3602B45C-D81A-4F33-850A-EBB9765E7D27}"/>
              </a:ext>
            </a:extLst>
          </p:cNvPr>
          <p:cNvSpPr>
            <a:spLocks noGrp="1"/>
          </p:cNvSpPr>
          <p:nvPr/>
        </p:nvSpPr>
        <p:spPr>
          <a:xfrm>
            <a:off x="514350" y="361950"/>
            <a:ext cx="10572750" cy="571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330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Integración y proyección internacional</a:t>
            </a:r>
          </a:p>
        </p:txBody>
      </p:sp>
      <p:sp>
        <p:nvSpPr>
          <p:cNvPr id="3" name="Conector recto 2">
            <a:extLst>
              <a:ext uri="{FF2B5EF4-FFF2-40B4-BE49-F238E27FC236}">
                <a16:creationId xmlns:a16="http://schemas.microsoft.com/office/drawing/2014/main" id="{FEA54E78-76A3-466D-8C90-1823D1E9A97F}"/>
              </a:ext>
            </a:extLst>
          </p:cNvPr>
          <p:cNvSpPr>
            <a:spLocks noGrp="1"/>
          </p:cNvSpPr>
          <p:nvPr/>
        </p:nvSpPr>
        <p:spPr>
          <a:xfrm>
            <a:off x="514350" y="1028700"/>
            <a:ext cx="11144250" cy="0"/>
          </a:xfrm>
          <a:prstGeom prst="line">
            <a:avLst/>
          </a:prstGeom>
          <a:noFill/>
          <a:ln w="9525">
            <a:solidFill>
              <a:srgbClr val="BBC7C5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312F0B7-BC07-4625-9623-BF30D635002F}"/>
              </a:ext>
            </a:extLst>
          </p:cNvPr>
          <p:cNvSpPr>
            <a:spLocks noGrp="1"/>
          </p:cNvSpPr>
          <p:nvPr/>
        </p:nvSpPr>
        <p:spPr>
          <a:xfrm>
            <a:off x="11144250" y="419100"/>
            <a:ext cx="590550" cy="266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r">
              <a:buNone/>
              <a:defRPr sz="1125" b="1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50626B"/>
                </a:solidFill>
                <a:latin typeface="Arial"/>
                <a:ea typeface="Arial"/>
                <a:cs typeface="Arial"/>
              </a:rPr>
              <a:t>4/6</a:t>
            </a:r>
          </a:p>
        </p:txBody>
      </p:sp>
      <p:sp>
        <p:nvSpPr>
          <p:cNvPr id="5" name="Conector recto 4">
            <a:extLst>
              <a:ext uri="{FF2B5EF4-FFF2-40B4-BE49-F238E27FC236}">
                <a16:creationId xmlns:a16="http://schemas.microsoft.com/office/drawing/2014/main" id="{529041F3-C9D9-43FC-BA70-00B614852A84}"/>
              </a:ext>
            </a:extLst>
          </p:cNvPr>
          <p:cNvSpPr>
            <a:spLocks noGrp="1"/>
          </p:cNvSpPr>
          <p:nvPr/>
        </p:nvSpPr>
        <p:spPr>
          <a:xfrm>
            <a:off x="1571625" y="2714625"/>
            <a:ext cx="9144000" cy="0"/>
          </a:xfrm>
          <a:prstGeom prst="line">
            <a:avLst/>
          </a:prstGeom>
          <a:noFill/>
          <a:ln w="38100">
            <a:solidFill>
              <a:srgbClr val="235B7B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6" name="Elipse 5">
            <a:extLst>
              <a:ext uri="{FF2B5EF4-FFF2-40B4-BE49-F238E27FC236}">
                <a16:creationId xmlns:a16="http://schemas.microsoft.com/office/drawing/2014/main" id="{C690C0BC-F155-4795-B1A6-5A5B3EC2E03E}"/>
              </a:ext>
            </a:extLst>
          </p:cNvPr>
          <p:cNvSpPr>
            <a:spLocks noGrp="1"/>
          </p:cNvSpPr>
          <p:nvPr/>
        </p:nvSpPr>
        <p:spPr>
          <a:xfrm>
            <a:off x="1457325" y="2600325"/>
            <a:ext cx="228600" cy="228600"/>
          </a:xfrm>
          <a:prstGeom prst="ellipse">
            <a:avLst/>
          </a:prstGeom>
          <a:solidFill>
            <a:srgbClr val="235B7B"/>
          </a:solidFill>
          <a:ln w="28575">
            <a:solidFill>
              <a:srgbClr val="F7F2E8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FB7CD19-4ACE-4DAE-8CD1-A348A06B367C}"/>
              </a:ext>
            </a:extLst>
          </p:cNvPr>
          <p:cNvSpPr>
            <a:spLocks noGrp="1"/>
          </p:cNvSpPr>
          <p:nvPr/>
        </p:nvSpPr>
        <p:spPr>
          <a:xfrm>
            <a:off x="885825" y="1714500"/>
            <a:ext cx="1371600" cy="323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800" b="1">
                <a:solidFill>
                  <a:srgbClr val="235B7B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235B7B"/>
                </a:solidFill>
                <a:latin typeface="Arial"/>
                <a:ea typeface="Arial"/>
                <a:cs typeface="Arial"/>
              </a:rPr>
              <a:t>1969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D6BBAC1-373D-437A-A34A-135626F8C0AF}"/>
              </a:ext>
            </a:extLst>
          </p:cNvPr>
          <p:cNvSpPr>
            <a:spLocks noGrp="1"/>
          </p:cNvSpPr>
          <p:nvPr/>
        </p:nvSpPr>
        <p:spPr>
          <a:xfrm>
            <a:off x="381000" y="2066925"/>
            <a:ext cx="2381250" cy="5238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b">
            <a:normAutofit/>
          </a:bodyPr>
          <a:lstStyle/>
          <a:p>
            <a:pPr algn="ctr">
              <a:buNone/>
              <a:defRPr sz="135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Acuerdo de Cartagena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FBCB975-E299-4417-B167-389A80A9E993}"/>
              </a:ext>
            </a:extLst>
          </p:cNvPr>
          <p:cNvSpPr>
            <a:spLocks noGrp="1"/>
          </p:cNvSpPr>
          <p:nvPr/>
        </p:nvSpPr>
        <p:spPr>
          <a:xfrm>
            <a:off x="381000" y="2943225"/>
            <a:ext cx="2381250" cy="495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200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Origen de la Comunidad Andina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523FDE83-5EAD-4289-B26E-6B3D49637FB1}"/>
              </a:ext>
            </a:extLst>
          </p:cNvPr>
          <p:cNvSpPr>
            <a:spLocks noGrp="1"/>
          </p:cNvSpPr>
          <p:nvPr/>
        </p:nvSpPr>
        <p:spPr>
          <a:xfrm>
            <a:off x="4505325" y="2600325"/>
            <a:ext cx="228600" cy="228600"/>
          </a:xfrm>
          <a:prstGeom prst="ellipse">
            <a:avLst/>
          </a:prstGeom>
          <a:solidFill>
            <a:srgbClr val="235B7B"/>
          </a:solidFill>
          <a:ln w="28575">
            <a:solidFill>
              <a:srgbClr val="F7F2E8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6D486F7F-9E22-43B5-B59E-4DA69C17634F}"/>
              </a:ext>
            </a:extLst>
          </p:cNvPr>
          <p:cNvSpPr>
            <a:spLocks noGrp="1"/>
          </p:cNvSpPr>
          <p:nvPr/>
        </p:nvSpPr>
        <p:spPr>
          <a:xfrm>
            <a:off x="3933825" y="1714500"/>
            <a:ext cx="1371600" cy="323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800" b="1">
                <a:solidFill>
                  <a:srgbClr val="235B7B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235B7B"/>
                </a:solidFill>
                <a:latin typeface="Arial"/>
                <a:ea typeface="Arial"/>
                <a:cs typeface="Arial"/>
              </a:rPr>
              <a:t>1995–1998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CC460831-1F1C-429E-BD04-64A58F844219}"/>
              </a:ext>
            </a:extLst>
          </p:cNvPr>
          <p:cNvSpPr>
            <a:spLocks noGrp="1"/>
          </p:cNvSpPr>
          <p:nvPr/>
        </p:nvSpPr>
        <p:spPr>
          <a:xfrm>
            <a:off x="3429000" y="2066925"/>
            <a:ext cx="2381250" cy="5238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b">
            <a:normAutofit/>
          </a:bodyPr>
          <a:lstStyle/>
          <a:p>
            <a:pPr algn="ctr">
              <a:buNone/>
              <a:defRPr sz="135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Cenepa y Acta de Brasilia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66489925-5AF5-4BE4-AEC6-5DE6019ADF1E}"/>
              </a:ext>
            </a:extLst>
          </p:cNvPr>
          <p:cNvSpPr>
            <a:spLocks noGrp="1"/>
          </p:cNvSpPr>
          <p:nvPr/>
        </p:nvSpPr>
        <p:spPr>
          <a:xfrm>
            <a:off x="3429000" y="2943225"/>
            <a:ext cx="2381250" cy="495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200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Paz definitiva con Ecuador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6D74417E-53E0-40DD-AEE8-C0F1D1A424EA}"/>
              </a:ext>
            </a:extLst>
          </p:cNvPr>
          <p:cNvSpPr>
            <a:spLocks noGrp="1"/>
          </p:cNvSpPr>
          <p:nvPr/>
        </p:nvSpPr>
        <p:spPr>
          <a:xfrm>
            <a:off x="7553325" y="2600325"/>
            <a:ext cx="228600" cy="228600"/>
          </a:xfrm>
          <a:prstGeom prst="ellipse">
            <a:avLst/>
          </a:prstGeom>
          <a:solidFill>
            <a:srgbClr val="235B7B"/>
          </a:solidFill>
          <a:ln w="28575">
            <a:solidFill>
              <a:srgbClr val="F7F2E8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68AF3D97-EB92-404C-8F02-DB6BC41990D3}"/>
              </a:ext>
            </a:extLst>
          </p:cNvPr>
          <p:cNvSpPr>
            <a:spLocks noGrp="1"/>
          </p:cNvSpPr>
          <p:nvPr/>
        </p:nvSpPr>
        <p:spPr>
          <a:xfrm>
            <a:off x="6981825" y="1714500"/>
            <a:ext cx="1371600" cy="323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800" b="1">
                <a:solidFill>
                  <a:srgbClr val="235B7B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235B7B"/>
                </a:solidFill>
                <a:latin typeface="Arial"/>
                <a:ea typeface="Arial"/>
                <a:cs typeface="Arial"/>
              </a:rPr>
              <a:t>1998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4916F99D-5FA2-4CD3-9E85-F43731FE50AD}"/>
              </a:ext>
            </a:extLst>
          </p:cNvPr>
          <p:cNvSpPr>
            <a:spLocks noGrp="1"/>
          </p:cNvSpPr>
          <p:nvPr/>
        </p:nvSpPr>
        <p:spPr>
          <a:xfrm>
            <a:off x="6477000" y="2066925"/>
            <a:ext cx="2381250" cy="5238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b">
            <a:normAutofit/>
          </a:bodyPr>
          <a:lstStyle/>
          <a:p>
            <a:pPr algn="ctr">
              <a:buNone/>
              <a:defRPr sz="135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Ingreso a APEC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B0A655C6-70E4-443E-BE1C-1BEC89C4FE7F}"/>
              </a:ext>
            </a:extLst>
          </p:cNvPr>
          <p:cNvSpPr>
            <a:spLocks noGrp="1"/>
          </p:cNvSpPr>
          <p:nvPr/>
        </p:nvSpPr>
        <p:spPr>
          <a:xfrm>
            <a:off x="6477000" y="2943225"/>
            <a:ext cx="2381250" cy="495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200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Proyección hacia Asia-Pacífico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E7DBDE6D-778E-46BF-B34A-8A4BE0977436}"/>
              </a:ext>
            </a:extLst>
          </p:cNvPr>
          <p:cNvSpPr>
            <a:spLocks noGrp="1"/>
          </p:cNvSpPr>
          <p:nvPr/>
        </p:nvSpPr>
        <p:spPr>
          <a:xfrm>
            <a:off x="10601325" y="2600325"/>
            <a:ext cx="228600" cy="228600"/>
          </a:xfrm>
          <a:prstGeom prst="ellipse">
            <a:avLst/>
          </a:prstGeom>
          <a:solidFill>
            <a:srgbClr val="235B7B"/>
          </a:solidFill>
          <a:ln w="28575">
            <a:solidFill>
              <a:srgbClr val="F7F2E8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73F19E89-DCFD-408B-9ADD-504340CCB4F5}"/>
              </a:ext>
            </a:extLst>
          </p:cNvPr>
          <p:cNvSpPr>
            <a:spLocks noGrp="1"/>
          </p:cNvSpPr>
          <p:nvPr/>
        </p:nvSpPr>
        <p:spPr>
          <a:xfrm>
            <a:off x="10029825" y="1714500"/>
            <a:ext cx="1371600" cy="323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800" b="1">
                <a:solidFill>
                  <a:srgbClr val="235B7B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235B7B"/>
                </a:solidFill>
                <a:latin typeface="Arial"/>
                <a:ea typeface="Arial"/>
                <a:cs typeface="Arial"/>
              </a:rPr>
              <a:t>2014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F95E287E-E5C2-4488-B74D-D5810E454F2B}"/>
              </a:ext>
            </a:extLst>
          </p:cNvPr>
          <p:cNvSpPr>
            <a:spLocks noGrp="1"/>
          </p:cNvSpPr>
          <p:nvPr/>
        </p:nvSpPr>
        <p:spPr>
          <a:xfrm>
            <a:off x="9525000" y="2066925"/>
            <a:ext cx="2381250" cy="5238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b">
            <a:normAutofit/>
          </a:bodyPr>
          <a:lstStyle/>
          <a:p>
            <a:pPr algn="ctr">
              <a:buNone/>
              <a:defRPr sz="135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Fallo marítimo con Chile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7E27F627-4BD0-4627-9A27-8299793BA3DE}"/>
              </a:ext>
            </a:extLst>
          </p:cNvPr>
          <p:cNvSpPr>
            <a:spLocks noGrp="1"/>
          </p:cNvSpPr>
          <p:nvPr/>
        </p:nvSpPr>
        <p:spPr>
          <a:xfrm>
            <a:off x="9525000" y="2943225"/>
            <a:ext cx="2381250" cy="495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200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Solución jurídica de la controversia</a:t>
            </a:r>
          </a:p>
        </p:txBody>
      </p:sp>
      <p:sp>
        <p:nvSpPr>
          <p:cNvPr id="22" name="Conector recto 21">
            <a:extLst>
              <a:ext uri="{FF2B5EF4-FFF2-40B4-BE49-F238E27FC236}">
                <a16:creationId xmlns:a16="http://schemas.microsoft.com/office/drawing/2014/main" id="{2C2BA7A9-6CFE-4FD9-A5CA-D603DE610122}"/>
              </a:ext>
            </a:extLst>
          </p:cNvPr>
          <p:cNvSpPr>
            <a:spLocks noGrp="1"/>
          </p:cNvSpPr>
          <p:nvPr/>
        </p:nvSpPr>
        <p:spPr>
          <a:xfrm>
            <a:off x="1571625" y="5476875"/>
            <a:ext cx="9144000" cy="0"/>
          </a:xfrm>
          <a:prstGeom prst="line">
            <a:avLst/>
          </a:prstGeom>
          <a:noFill/>
          <a:ln w="38100">
            <a:solidFill>
              <a:srgbClr val="2E6A4F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23" name="Elipse 22">
            <a:extLst>
              <a:ext uri="{FF2B5EF4-FFF2-40B4-BE49-F238E27FC236}">
                <a16:creationId xmlns:a16="http://schemas.microsoft.com/office/drawing/2014/main" id="{C0AC44AC-193A-416F-ABFE-20552D965F61}"/>
              </a:ext>
            </a:extLst>
          </p:cNvPr>
          <p:cNvSpPr>
            <a:spLocks noGrp="1"/>
          </p:cNvSpPr>
          <p:nvPr/>
        </p:nvSpPr>
        <p:spPr>
          <a:xfrm>
            <a:off x="1457325" y="5362575"/>
            <a:ext cx="228600" cy="228600"/>
          </a:xfrm>
          <a:prstGeom prst="ellipse">
            <a:avLst/>
          </a:prstGeom>
          <a:solidFill>
            <a:srgbClr val="2E6A4F"/>
          </a:solidFill>
          <a:ln w="28575">
            <a:solidFill>
              <a:srgbClr val="F7F2E8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C0C801F5-54FC-423A-B9D9-B7B0A5413A65}"/>
              </a:ext>
            </a:extLst>
          </p:cNvPr>
          <p:cNvSpPr>
            <a:spLocks noGrp="1"/>
          </p:cNvSpPr>
          <p:nvPr/>
        </p:nvSpPr>
        <p:spPr>
          <a:xfrm>
            <a:off x="885825" y="4476750"/>
            <a:ext cx="1371600" cy="323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800" b="1">
                <a:solidFill>
                  <a:srgbClr val="2E6A4F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2E6A4F"/>
                </a:solidFill>
                <a:latin typeface="Arial"/>
                <a:ea typeface="Arial"/>
                <a:cs typeface="Arial"/>
              </a:rPr>
              <a:t>2016</a:t>
            </a: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365AA0E3-F5A5-4A45-B23C-ED4641BFE4D3}"/>
              </a:ext>
            </a:extLst>
          </p:cNvPr>
          <p:cNvSpPr>
            <a:spLocks noGrp="1"/>
          </p:cNvSpPr>
          <p:nvPr/>
        </p:nvSpPr>
        <p:spPr>
          <a:xfrm>
            <a:off x="381000" y="4829175"/>
            <a:ext cx="2381250" cy="5238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b">
            <a:normAutofit/>
          </a:bodyPr>
          <a:lstStyle/>
          <a:p>
            <a:pPr algn="ctr">
              <a:buNone/>
              <a:defRPr sz="135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Alianza del Pacífico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DFBB659F-A517-41F2-94DF-4C56EFC572B0}"/>
              </a:ext>
            </a:extLst>
          </p:cNvPr>
          <p:cNvSpPr>
            <a:spLocks noGrp="1"/>
          </p:cNvSpPr>
          <p:nvPr/>
        </p:nvSpPr>
        <p:spPr>
          <a:xfrm>
            <a:off x="381000" y="5705475"/>
            <a:ext cx="2381250" cy="495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200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Protocolo comercial en vigor</a:t>
            </a:r>
          </a:p>
        </p:txBody>
      </p:sp>
      <p:sp>
        <p:nvSpPr>
          <p:cNvPr id="27" name="Elipse 26">
            <a:extLst>
              <a:ext uri="{FF2B5EF4-FFF2-40B4-BE49-F238E27FC236}">
                <a16:creationId xmlns:a16="http://schemas.microsoft.com/office/drawing/2014/main" id="{096F3515-2CFE-4FBA-A997-5A4E9D668198}"/>
              </a:ext>
            </a:extLst>
          </p:cNvPr>
          <p:cNvSpPr>
            <a:spLocks noGrp="1"/>
          </p:cNvSpPr>
          <p:nvPr/>
        </p:nvSpPr>
        <p:spPr>
          <a:xfrm>
            <a:off x="4505325" y="5362575"/>
            <a:ext cx="228600" cy="228600"/>
          </a:xfrm>
          <a:prstGeom prst="ellipse">
            <a:avLst/>
          </a:prstGeom>
          <a:solidFill>
            <a:srgbClr val="2E6A4F"/>
          </a:solidFill>
          <a:ln w="28575">
            <a:solidFill>
              <a:srgbClr val="F7F2E8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50009D0A-CA71-4548-85EF-F69FF4F44024}"/>
              </a:ext>
            </a:extLst>
          </p:cNvPr>
          <p:cNvSpPr>
            <a:spLocks noGrp="1"/>
          </p:cNvSpPr>
          <p:nvPr/>
        </p:nvSpPr>
        <p:spPr>
          <a:xfrm>
            <a:off x="3933825" y="4476750"/>
            <a:ext cx="1371600" cy="323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800" b="1">
                <a:solidFill>
                  <a:srgbClr val="2E6A4F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2E6A4F"/>
                </a:solidFill>
                <a:latin typeface="Arial"/>
                <a:ea typeface="Arial"/>
                <a:cs typeface="Arial"/>
              </a:rPr>
              <a:t>2021</a:t>
            </a: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044037A3-3467-4FB7-97F8-04D43EBDACC4}"/>
              </a:ext>
            </a:extLst>
          </p:cNvPr>
          <p:cNvSpPr>
            <a:spLocks noGrp="1"/>
          </p:cNvSpPr>
          <p:nvPr/>
        </p:nvSpPr>
        <p:spPr>
          <a:xfrm>
            <a:off x="3429000" y="4829175"/>
            <a:ext cx="2381250" cy="5238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b">
            <a:normAutofit/>
          </a:bodyPr>
          <a:lstStyle/>
          <a:p>
            <a:pPr algn="ctr">
              <a:buNone/>
              <a:defRPr sz="135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CPTPP</a:t>
            </a:r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0CAD59DD-A714-49DE-8E53-002DF8BE3D32}"/>
              </a:ext>
            </a:extLst>
          </p:cNvPr>
          <p:cNvSpPr>
            <a:spLocks noGrp="1"/>
          </p:cNvSpPr>
          <p:nvPr/>
        </p:nvSpPr>
        <p:spPr>
          <a:xfrm>
            <a:off x="3429000" y="5705475"/>
            <a:ext cx="2381250" cy="495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200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Nuevas reglas y mercados</a:t>
            </a:r>
          </a:p>
        </p:txBody>
      </p:sp>
      <p:sp>
        <p:nvSpPr>
          <p:cNvPr id="31" name="Elipse 30">
            <a:extLst>
              <a:ext uri="{FF2B5EF4-FFF2-40B4-BE49-F238E27FC236}">
                <a16:creationId xmlns:a16="http://schemas.microsoft.com/office/drawing/2014/main" id="{27CD1ADB-3309-42D2-B9E6-76D742215FAA}"/>
              </a:ext>
            </a:extLst>
          </p:cNvPr>
          <p:cNvSpPr>
            <a:spLocks noGrp="1"/>
          </p:cNvSpPr>
          <p:nvPr/>
        </p:nvSpPr>
        <p:spPr>
          <a:xfrm>
            <a:off x="7553325" y="5362575"/>
            <a:ext cx="228600" cy="228600"/>
          </a:xfrm>
          <a:prstGeom prst="ellipse">
            <a:avLst/>
          </a:prstGeom>
          <a:solidFill>
            <a:srgbClr val="2E6A4F"/>
          </a:solidFill>
          <a:ln w="28575">
            <a:solidFill>
              <a:srgbClr val="F7F2E8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CF4A19F5-86D1-442C-B5EA-098E79BE7391}"/>
              </a:ext>
            </a:extLst>
          </p:cNvPr>
          <p:cNvSpPr>
            <a:spLocks noGrp="1"/>
          </p:cNvSpPr>
          <p:nvPr/>
        </p:nvSpPr>
        <p:spPr>
          <a:xfrm>
            <a:off x="6981825" y="4476750"/>
            <a:ext cx="1371600" cy="323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800" b="1">
                <a:solidFill>
                  <a:srgbClr val="2E6A4F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2E6A4F"/>
                </a:solidFill>
                <a:latin typeface="Arial"/>
                <a:ea typeface="Arial"/>
                <a:cs typeface="Arial"/>
              </a:rPr>
              <a:t>2024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67CC62B1-73A1-4DAC-8E05-44E3D1CE6622}"/>
              </a:ext>
            </a:extLst>
          </p:cNvPr>
          <p:cNvSpPr>
            <a:spLocks noGrp="1"/>
          </p:cNvSpPr>
          <p:nvPr/>
        </p:nvSpPr>
        <p:spPr>
          <a:xfrm>
            <a:off x="6477000" y="4829175"/>
            <a:ext cx="2381250" cy="5238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b">
            <a:normAutofit/>
          </a:bodyPr>
          <a:lstStyle/>
          <a:p>
            <a:pPr algn="ctr">
              <a:buNone/>
              <a:defRPr sz="135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APEC Perú</a:t>
            </a: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86B28250-89F2-4B7B-87B9-C7836AC8AB1E}"/>
              </a:ext>
            </a:extLst>
          </p:cNvPr>
          <p:cNvSpPr>
            <a:spLocks noGrp="1"/>
          </p:cNvSpPr>
          <p:nvPr/>
        </p:nvSpPr>
        <p:spPr>
          <a:xfrm>
            <a:off x="6477000" y="5705475"/>
            <a:ext cx="2381250" cy="495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200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Tercera presidencia peruana del foro</a:t>
            </a:r>
          </a:p>
        </p:txBody>
      </p:sp>
      <p:sp>
        <p:nvSpPr>
          <p:cNvPr id="35" name="Elipse 34">
            <a:extLst>
              <a:ext uri="{FF2B5EF4-FFF2-40B4-BE49-F238E27FC236}">
                <a16:creationId xmlns:a16="http://schemas.microsoft.com/office/drawing/2014/main" id="{276C33DF-2D4A-40EF-B6D0-E4B6078A84FB}"/>
              </a:ext>
            </a:extLst>
          </p:cNvPr>
          <p:cNvSpPr>
            <a:spLocks noGrp="1"/>
          </p:cNvSpPr>
          <p:nvPr/>
        </p:nvSpPr>
        <p:spPr>
          <a:xfrm>
            <a:off x="10601325" y="5362575"/>
            <a:ext cx="228600" cy="228600"/>
          </a:xfrm>
          <a:prstGeom prst="ellipse">
            <a:avLst/>
          </a:prstGeom>
          <a:solidFill>
            <a:srgbClr val="2E6A4F"/>
          </a:solidFill>
          <a:ln w="28575">
            <a:solidFill>
              <a:srgbClr val="F7F2E8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18034B2E-0194-4C6D-B087-5BD1431EBF4C}"/>
              </a:ext>
            </a:extLst>
          </p:cNvPr>
          <p:cNvSpPr>
            <a:spLocks noGrp="1"/>
          </p:cNvSpPr>
          <p:nvPr/>
        </p:nvSpPr>
        <p:spPr>
          <a:xfrm>
            <a:off x="10029825" y="4476750"/>
            <a:ext cx="1371600" cy="323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800" b="1">
                <a:solidFill>
                  <a:srgbClr val="2E6A4F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2E6A4F"/>
                </a:solidFill>
                <a:latin typeface="Arial"/>
                <a:ea typeface="Arial"/>
                <a:cs typeface="Arial"/>
              </a:rPr>
              <a:t>2024</a:t>
            </a: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C1E7E97F-733F-4AB2-9D2C-117FCAB96FA2}"/>
              </a:ext>
            </a:extLst>
          </p:cNvPr>
          <p:cNvSpPr>
            <a:spLocks noGrp="1"/>
          </p:cNvSpPr>
          <p:nvPr/>
        </p:nvSpPr>
        <p:spPr>
          <a:xfrm>
            <a:off x="9525000" y="4829175"/>
            <a:ext cx="2381250" cy="5238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b">
            <a:normAutofit/>
          </a:bodyPr>
          <a:lstStyle/>
          <a:p>
            <a:pPr algn="ctr">
              <a:buNone/>
              <a:defRPr sz="135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Puerto de Chancay</a:t>
            </a: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1D997F4D-AD8A-4985-B08D-353F681E80D6}"/>
              </a:ext>
            </a:extLst>
          </p:cNvPr>
          <p:cNvSpPr>
            <a:spLocks noGrp="1"/>
          </p:cNvSpPr>
          <p:nvPr/>
        </p:nvSpPr>
        <p:spPr>
          <a:xfrm>
            <a:off x="9525000" y="5705475"/>
            <a:ext cx="2381250" cy="495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200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Nuevo nodo logístico del Pacífico</a:t>
            </a:r>
          </a:p>
        </p:txBody>
      </p:sp>
    </p:spTree>
    <p:extLst>
      <p:ext uri="{BB962C8B-B14F-4D97-AF65-F5344CB8AC3E}">
        <p14:creationId xmlns:p14="http://schemas.microsoft.com/office/powerpoint/2010/main" val="1214735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28">
            <a:extLst>
              <a:ext uri="{FF2B5EF4-FFF2-40B4-BE49-F238E27FC236}">
                <a16:creationId xmlns:a16="http://schemas.microsoft.com/office/drawing/2014/main" id="{DF1FC2B1-E3D6-4515-ACE6-E3EF2D0BCF16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71450" cy="6858000"/>
          </a:xfrm>
          <a:prstGeom prst="rect">
            <a:avLst/>
          </a:prstGeom>
          <a:solidFill>
            <a:srgbClr val="2E6A4F"/>
          </a:solidFill>
          <a:ln w="0">
            <a:noFill/>
          </a:ln>
        </p:spPr>
        <p:txBody>
          <a:bodyPr/>
          <a:lstStyle/>
          <a:p>
            <a:endParaRPr lang="es-PE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7CC8254-B59B-4FEA-AA52-6C29F91FAB19}"/>
              </a:ext>
            </a:extLst>
          </p:cNvPr>
          <p:cNvSpPr>
            <a:spLocks noGrp="1"/>
          </p:cNvSpPr>
          <p:nvPr/>
        </p:nvSpPr>
        <p:spPr>
          <a:xfrm>
            <a:off x="514350" y="361950"/>
            <a:ext cx="10572750" cy="571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330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Acuerdos multilaterales: aportes y condiciones</a:t>
            </a:r>
          </a:p>
        </p:txBody>
      </p:sp>
      <p:sp>
        <p:nvSpPr>
          <p:cNvPr id="3" name="Conector recto 2">
            <a:extLst>
              <a:ext uri="{FF2B5EF4-FFF2-40B4-BE49-F238E27FC236}">
                <a16:creationId xmlns:a16="http://schemas.microsoft.com/office/drawing/2014/main" id="{7CCDE846-2130-432C-8F53-4AC9B1FA953A}"/>
              </a:ext>
            </a:extLst>
          </p:cNvPr>
          <p:cNvSpPr>
            <a:spLocks noGrp="1"/>
          </p:cNvSpPr>
          <p:nvPr/>
        </p:nvSpPr>
        <p:spPr>
          <a:xfrm>
            <a:off x="514350" y="1028700"/>
            <a:ext cx="11144250" cy="0"/>
          </a:xfrm>
          <a:prstGeom prst="line">
            <a:avLst/>
          </a:prstGeom>
          <a:noFill/>
          <a:ln w="9525">
            <a:solidFill>
              <a:srgbClr val="BBC7C5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7083930-C826-4E87-8F5E-38F4B096EA6D}"/>
              </a:ext>
            </a:extLst>
          </p:cNvPr>
          <p:cNvSpPr>
            <a:spLocks noGrp="1"/>
          </p:cNvSpPr>
          <p:nvPr/>
        </p:nvSpPr>
        <p:spPr>
          <a:xfrm>
            <a:off x="11144250" y="419100"/>
            <a:ext cx="590550" cy="266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r">
              <a:buNone/>
              <a:defRPr sz="1125" b="1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50626B"/>
                </a:solidFill>
                <a:latin typeface="Arial"/>
                <a:ea typeface="Arial"/>
                <a:cs typeface="Arial"/>
              </a:rPr>
              <a:t>5/6</a:t>
            </a:r>
          </a:p>
        </p:txBody>
      </p:sp>
      <p:sp>
        <p:nvSpPr>
          <p:cNvPr id="5" name="Conector recto 4">
            <a:extLst>
              <a:ext uri="{FF2B5EF4-FFF2-40B4-BE49-F238E27FC236}">
                <a16:creationId xmlns:a16="http://schemas.microsoft.com/office/drawing/2014/main" id="{6162F418-EA6B-45FF-9310-668A80533BF2}"/>
              </a:ext>
            </a:extLst>
          </p:cNvPr>
          <p:cNvSpPr>
            <a:spLocks noGrp="1"/>
          </p:cNvSpPr>
          <p:nvPr/>
        </p:nvSpPr>
        <p:spPr>
          <a:xfrm>
            <a:off x="2238375" y="1905000"/>
            <a:ext cx="3857625" cy="1714500"/>
          </a:xfrm>
          <a:prstGeom prst="line">
            <a:avLst/>
          </a:prstGeom>
          <a:noFill/>
          <a:ln w="19050">
            <a:solidFill>
              <a:srgbClr val="BBC7C5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6" name="Conector recto 5">
            <a:extLst>
              <a:ext uri="{FF2B5EF4-FFF2-40B4-BE49-F238E27FC236}">
                <a16:creationId xmlns:a16="http://schemas.microsoft.com/office/drawing/2014/main" id="{36182EE3-406F-468A-B8B1-2BDD74235AEF}"/>
              </a:ext>
            </a:extLst>
          </p:cNvPr>
          <p:cNvSpPr>
            <a:spLocks noGrp="1"/>
          </p:cNvSpPr>
          <p:nvPr/>
        </p:nvSpPr>
        <p:spPr>
          <a:xfrm flipV="1">
            <a:off x="2190750" y="3619500"/>
            <a:ext cx="3905250" cy="1143000"/>
          </a:xfrm>
          <a:prstGeom prst="line">
            <a:avLst/>
          </a:prstGeom>
          <a:noFill/>
          <a:ln w="19050">
            <a:solidFill>
              <a:srgbClr val="BBC7C5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7" name="Conector recto 6">
            <a:extLst>
              <a:ext uri="{FF2B5EF4-FFF2-40B4-BE49-F238E27FC236}">
                <a16:creationId xmlns:a16="http://schemas.microsoft.com/office/drawing/2014/main" id="{C9BF98FA-4DCF-4E81-8713-10EAF07ED6E3}"/>
              </a:ext>
            </a:extLst>
          </p:cNvPr>
          <p:cNvSpPr>
            <a:spLocks noGrp="1"/>
          </p:cNvSpPr>
          <p:nvPr/>
        </p:nvSpPr>
        <p:spPr>
          <a:xfrm>
            <a:off x="6096000" y="1571625"/>
            <a:ext cx="0" cy="2047875"/>
          </a:xfrm>
          <a:prstGeom prst="line">
            <a:avLst/>
          </a:prstGeom>
          <a:noFill/>
          <a:ln w="19050">
            <a:solidFill>
              <a:srgbClr val="BBC7C5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8" name="Conector recto 7">
            <a:extLst>
              <a:ext uri="{FF2B5EF4-FFF2-40B4-BE49-F238E27FC236}">
                <a16:creationId xmlns:a16="http://schemas.microsoft.com/office/drawing/2014/main" id="{46B9FFE1-31F7-4B38-B142-5FD9DFF62D8C}"/>
              </a:ext>
            </a:extLst>
          </p:cNvPr>
          <p:cNvSpPr>
            <a:spLocks noGrp="1"/>
          </p:cNvSpPr>
          <p:nvPr/>
        </p:nvSpPr>
        <p:spPr>
          <a:xfrm flipV="1">
            <a:off x="6096000" y="2047875"/>
            <a:ext cx="3905250" cy="1571625"/>
          </a:xfrm>
          <a:prstGeom prst="line">
            <a:avLst/>
          </a:prstGeom>
          <a:noFill/>
          <a:ln w="19050">
            <a:solidFill>
              <a:srgbClr val="BBC7C5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9" name="Conector recto 8">
            <a:extLst>
              <a:ext uri="{FF2B5EF4-FFF2-40B4-BE49-F238E27FC236}">
                <a16:creationId xmlns:a16="http://schemas.microsoft.com/office/drawing/2014/main" id="{D24D5C89-0863-4619-94AA-3B480DC9AA26}"/>
              </a:ext>
            </a:extLst>
          </p:cNvPr>
          <p:cNvSpPr>
            <a:spLocks noGrp="1"/>
          </p:cNvSpPr>
          <p:nvPr/>
        </p:nvSpPr>
        <p:spPr>
          <a:xfrm>
            <a:off x="6096000" y="3619500"/>
            <a:ext cx="3810000" cy="1333500"/>
          </a:xfrm>
          <a:prstGeom prst="line">
            <a:avLst/>
          </a:prstGeom>
          <a:noFill/>
          <a:ln w="19050">
            <a:solidFill>
              <a:srgbClr val="BBC7C5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179D69DA-BE54-4B16-B5B5-F449E5676156}"/>
              </a:ext>
            </a:extLst>
          </p:cNvPr>
          <p:cNvSpPr>
            <a:spLocks noGrp="1"/>
          </p:cNvSpPr>
          <p:nvPr/>
        </p:nvSpPr>
        <p:spPr>
          <a:xfrm>
            <a:off x="5257800" y="2781300"/>
            <a:ext cx="1676400" cy="1676400"/>
          </a:xfrm>
          <a:prstGeom prst="ellipse">
            <a:avLst/>
          </a:prstGeom>
          <a:solidFill>
            <a:srgbClr val="102A3A"/>
          </a:solidFill>
          <a:ln w="0">
            <a:noFill/>
          </a:ln>
        </p:spPr>
        <p:txBody>
          <a:bodyPr/>
          <a:lstStyle/>
          <a:p>
            <a:endParaRPr lang="es-PE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5B85C0AD-7ED6-4D05-94A5-51E0216CF7DA}"/>
              </a:ext>
            </a:extLst>
          </p:cNvPr>
          <p:cNvSpPr>
            <a:spLocks noGrp="1"/>
          </p:cNvSpPr>
          <p:nvPr/>
        </p:nvSpPr>
        <p:spPr>
          <a:xfrm>
            <a:off x="5353050" y="3333750"/>
            <a:ext cx="1485900" cy="4000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 fontScale="99605" lnSpcReduction="10000"/>
          </a:bodyPr>
          <a:lstStyle/>
          <a:p>
            <a:pPr algn="ctr">
              <a:buNone/>
              <a:defRPr sz="28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8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PERÚ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8AA5FA45-1560-4B20-AADB-CE0EAB9B3F64}"/>
              </a:ext>
            </a:extLst>
          </p:cNvPr>
          <p:cNvSpPr>
            <a:spLocks noGrp="1"/>
          </p:cNvSpPr>
          <p:nvPr/>
        </p:nvSpPr>
        <p:spPr>
          <a:xfrm>
            <a:off x="5219700" y="3781425"/>
            <a:ext cx="1752600" cy="247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275" b="0">
                <a:solidFill>
                  <a:srgbClr val="D2E1E5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D2E1E5"/>
                </a:solidFill>
                <a:latin typeface="Arial"/>
                <a:ea typeface="Arial"/>
                <a:cs typeface="Arial"/>
              </a:rPr>
              <a:t>Acceso + reglas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8BABCFFE-C8CB-46E6-81C9-8C1FDA86E13F}"/>
              </a:ext>
            </a:extLst>
          </p:cNvPr>
          <p:cNvSpPr>
            <a:spLocks noGrp="1"/>
          </p:cNvSpPr>
          <p:nvPr/>
        </p:nvSpPr>
        <p:spPr>
          <a:xfrm>
            <a:off x="1847850" y="1514475"/>
            <a:ext cx="781050" cy="781050"/>
          </a:xfrm>
          <a:prstGeom prst="ellipse">
            <a:avLst/>
          </a:prstGeom>
          <a:solidFill>
            <a:srgbClr val="235B7B"/>
          </a:solidFill>
          <a:ln w="0">
            <a:noFill/>
          </a:ln>
        </p:spPr>
        <p:txBody>
          <a:bodyPr/>
          <a:lstStyle/>
          <a:p>
            <a:endParaRPr lang="es-PE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25F931B8-CF92-4212-B034-33583B082644}"/>
              </a:ext>
            </a:extLst>
          </p:cNvPr>
          <p:cNvSpPr>
            <a:spLocks noGrp="1"/>
          </p:cNvSpPr>
          <p:nvPr/>
        </p:nvSpPr>
        <p:spPr>
          <a:xfrm>
            <a:off x="1571625" y="1552575"/>
            <a:ext cx="1333500" cy="704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ctr">
              <a:buNone/>
              <a:defRPr sz="18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OMC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4741D726-EEF1-49C3-BB19-EE88D187EB63}"/>
              </a:ext>
            </a:extLst>
          </p:cNvPr>
          <p:cNvSpPr>
            <a:spLocks noGrp="1"/>
          </p:cNvSpPr>
          <p:nvPr/>
        </p:nvSpPr>
        <p:spPr>
          <a:xfrm>
            <a:off x="762000" y="2381250"/>
            <a:ext cx="2952750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27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Reglas previsibles y solución de diferencias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3387A1E4-CE08-44F0-B775-9D1134B69BD2}"/>
              </a:ext>
            </a:extLst>
          </p:cNvPr>
          <p:cNvSpPr>
            <a:spLocks noGrp="1"/>
          </p:cNvSpPr>
          <p:nvPr/>
        </p:nvSpPr>
        <p:spPr>
          <a:xfrm>
            <a:off x="1800225" y="4371975"/>
            <a:ext cx="781050" cy="781050"/>
          </a:xfrm>
          <a:prstGeom prst="ellipse">
            <a:avLst/>
          </a:prstGeom>
          <a:solidFill>
            <a:srgbClr val="B9792B"/>
          </a:solidFill>
          <a:ln w="0">
            <a:noFill/>
          </a:ln>
        </p:spPr>
        <p:txBody>
          <a:bodyPr/>
          <a:lstStyle/>
          <a:p>
            <a:endParaRPr lang="es-PE"/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3470CEFC-3ED7-47ED-9DF6-53FD0396C99E}"/>
              </a:ext>
            </a:extLst>
          </p:cNvPr>
          <p:cNvSpPr>
            <a:spLocks noGrp="1"/>
          </p:cNvSpPr>
          <p:nvPr/>
        </p:nvSpPr>
        <p:spPr>
          <a:xfrm>
            <a:off x="1524000" y="4410075"/>
            <a:ext cx="1333500" cy="704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ctr">
              <a:buNone/>
              <a:defRPr sz="18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CAN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9093E4CA-91C1-420C-A03A-C0D0F459401B}"/>
              </a:ext>
            </a:extLst>
          </p:cNvPr>
          <p:cNvSpPr>
            <a:spLocks noGrp="1"/>
          </p:cNvSpPr>
          <p:nvPr/>
        </p:nvSpPr>
        <p:spPr>
          <a:xfrm>
            <a:off x="714375" y="5238750"/>
            <a:ext cx="2952750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27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Integración andina y comercio regional</a:t>
            </a: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E57FAEF2-70A6-47F1-AF00-EF5976C62D76}"/>
              </a:ext>
            </a:extLst>
          </p:cNvPr>
          <p:cNvSpPr>
            <a:spLocks noGrp="1"/>
          </p:cNvSpPr>
          <p:nvPr/>
        </p:nvSpPr>
        <p:spPr>
          <a:xfrm>
            <a:off x="5705475" y="1181100"/>
            <a:ext cx="781050" cy="781050"/>
          </a:xfrm>
          <a:prstGeom prst="ellipse">
            <a:avLst/>
          </a:prstGeom>
          <a:solidFill>
            <a:srgbClr val="A41F2D"/>
          </a:solidFill>
          <a:ln w="0">
            <a:noFill/>
          </a:ln>
        </p:spPr>
        <p:txBody>
          <a:bodyPr/>
          <a:lstStyle/>
          <a:p>
            <a:endParaRPr lang="es-PE"/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06F6E9BB-D2CF-4DC4-AEDA-12847E6516B3}"/>
              </a:ext>
            </a:extLst>
          </p:cNvPr>
          <p:cNvSpPr>
            <a:spLocks noGrp="1"/>
          </p:cNvSpPr>
          <p:nvPr/>
        </p:nvSpPr>
        <p:spPr>
          <a:xfrm>
            <a:off x="5429250" y="1219200"/>
            <a:ext cx="1333500" cy="704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ctr">
              <a:buNone/>
              <a:defRPr sz="18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APEC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6FE03E2F-1463-4B9E-A91C-2E031AD3F38A}"/>
              </a:ext>
            </a:extLst>
          </p:cNvPr>
          <p:cNvSpPr>
            <a:spLocks noGrp="1"/>
          </p:cNvSpPr>
          <p:nvPr/>
        </p:nvSpPr>
        <p:spPr>
          <a:xfrm>
            <a:off x="4619625" y="2047875"/>
            <a:ext cx="2952750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27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67 % del comercio exterior en 2023</a:t>
            </a:r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9E99C844-0919-405B-91D3-61AB2A472DE5}"/>
              </a:ext>
            </a:extLst>
          </p:cNvPr>
          <p:cNvSpPr>
            <a:spLocks noGrp="1"/>
          </p:cNvSpPr>
          <p:nvPr/>
        </p:nvSpPr>
        <p:spPr>
          <a:xfrm>
            <a:off x="9610725" y="1657350"/>
            <a:ext cx="781050" cy="781050"/>
          </a:xfrm>
          <a:prstGeom prst="ellipse">
            <a:avLst/>
          </a:prstGeom>
          <a:solidFill>
            <a:srgbClr val="2E6A4F"/>
          </a:solidFill>
          <a:ln w="0">
            <a:noFill/>
          </a:ln>
        </p:spPr>
        <p:txBody>
          <a:bodyPr/>
          <a:lstStyle/>
          <a:p>
            <a:endParaRPr lang="es-PE"/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3870D5E7-C4EF-4192-B9A4-096F16760676}"/>
              </a:ext>
            </a:extLst>
          </p:cNvPr>
          <p:cNvSpPr>
            <a:spLocks noGrp="1"/>
          </p:cNvSpPr>
          <p:nvPr/>
        </p:nvSpPr>
        <p:spPr>
          <a:xfrm>
            <a:off x="9334500" y="1695450"/>
            <a:ext cx="1333500" cy="704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ctr">
              <a:buNone/>
              <a:defRPr sz="12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Alianza del Pacífico</a:t>
            </a: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10FBA429-9AEC-4187-AAEE-1F0B6AC969FE}"/>
              </a:ext>
            </a:extLst>
          </p:cNvPr>
          <p:cNvSpPr>
            <a:spLocks noGrp="1"/>
          </p:cNvSpPr>
          <p:nvPr/>
        </p:nvSpPr>
        <p:spPr>
          <a:xfrm>
            <a:off x="8524875" y="2524125"/>
            <a:ext cx="2952750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27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Bienes, servicios, inversión y compras públicas</a:t>
            </a:r>
          </a:p>
        </p:txBody>
      </p:sp>
      <p:sp>
        <p:nvSpPr>
          <p:cNvPr id="25" name="Elipse 24">
            <a:extLst>
              <a:ext uri="{FF2B5EF4-FFF2-40B4-BE49-F238E27FC236}">
                <a16:creationId xmlns:a16="http://schemas.microsoft.com/office/drawing/2014/main" id="{3577A1AA-6E4F-473C-B302-2A2A5E42B044}"/>
              </a:ext>
            </a:extLst>
          </p:cNvPr>
          <p:cNvSpPr>
            <a:spLocks noGrp="1"/>
          </p:cNvSpPr>
          <p:nvPr/>
        </p:nvSpPr>
        <p:spPr>
          <a:xfrm>
            <a:off x="9515475" y="4562475"/>
            <a:ext cx="781050" cy="781050"/>
          </a:xfrm>
          <a:prstGeom prst="ellipse">
            <a:avLst/>
          </a:prstGeom>
          <a:solidFill>
            <a:srgbClr val="235B7B"/>
          </a:solidFill>
          <a:ln w="0">
            <a:noFill/>
          </a:ln>
        </p:spPr>
        <p:txBody>
          <a:bodyPr/>
          <a:lstStyle/>
          <a:p>
            <a:endParaRPr lang="es-PE"/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19E0A45E-05E1-4700-8F4A-4A3017D30DB3}"/>
              </a:ext>
            </a:extLst>
          </p:cNvPr>
          <p:cNvSpPr>
            <a:spLocks noGrp="1"/>
          </p:cNvSpPr>
          <p:nvPr/>
        </p:nvSpPr>
        <p:spPr>
          <a:xfrm>
            <a:off x="9239250" y="4600575"/>
            <a:ext cx="1333500" cy="704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ctr">
              <a:buNone/>
              <a:defRPr sz="18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CPTPP</a:t>
            </a: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EF0C2C9D-685B-4809-B238-E869B6240302}"/>
              </a:ext>
            </a:extLst>
          </p:cNvPr>
          <p:cNvSpPr>
            <a:spLocks noGrp="1"/>
          </p:cNvSpPr>
          <p:nvPr/>
        </p:nvSpPr>
        <p:spPr>
          <a:xfrm>
            <a:off x="8429625" y="5429250"/>
            <a:ext cx="2952750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27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Mercados del Asia-Pacífico y comercio digital</a:t>
            </a: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6FC44610-1DE6-4CFD-B6BC-B54D3C0B11C9}"/>
              </a:ext>
            </a:extLst>
          </p:cNvPr>
          <p:cNvSpPr>
            <a:spLocks noGrp="1"/>
          </p:cNvSpPr>
          <p:nvPr/>
        </p:nvSpPr>
        <p:spPr>
          <a:xfrm>
            <a:off x="2381250" y="6076950"/>
            <a:ext cx="7429500" cy="4381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 fontScale="95833"/>
          </a:bodyPr>
          <a:lstStyle/>
          <a:p>
            <a:pPr algn="ctr">
              <a:buNone/>
              <a:defRPr sz="1500" b="1">
                <a:solidFill>
                  <a:srgbClr val="7E1420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7E1420"/>
                </a:solidFill>
                <a:latin typeface="Arial"/>
                <a:ea typeface="Arial"/>
                <a:cs typeface="Arial"/>
              </a:rPr>
              <a:t>Los acuerdos abren oportunidades. La infraestructura, la productividad y el cumplimiento ambiental determinan cuánto aprovecha el país.</a:t>
            </a:r>
          </a:p>
        </p:txBody>
      </p:sp>
    </p:spTree>
    <p:extLst>
      <p:ext uri="{BB962C8B-B14F-4D97-AF65-F5344CB8AC3E}">
        <p14:creationId xmlns:p14="http://schemas.microsoft.com/office/powerpoint/2010/main" val="1512275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ángulo 34">
            <a:extLst>
              <a:ext uri="{FF2B5EF4-FFF2-40B4-BE49-F238E27FC236}">
                <a16:creationId xmlns:a16="http://schemas.microsoft.com/office/drawing/2014/main" id="{7FCB1897-9FEC-4CC7-B074-E2B7B1A3BDF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71450" cy="6858000"/>
          </a:xfrm>
          <a:prstGeom prst="rect">
            <a:avLst/>
          </a:prstGeom>
          <a:solidFill>
            <a:srgbClr val="B9792B"/>
          </a:solidFill>
          <a:ln w="0">
            <a:noFill/>
          </a:ln>
        </p:spPr>
        <p:txBody>
          <a:bodyPr/>
          <a:lstStyle/>
          <a:p>
            <a:endParaRPr lang="es-PE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3A4E7EB-282F-4A0F-8166-00CEA28A43E7}"/>
              </a:ext>
            </a:extLst>
          </p:cNvPr>
          <p:cNvSpPr>
            <a:spLocks noGrp="1"/>
          </p:cNvSpPr>
          <p:nvPr/>
        </p:nvSpPr>
        <p:spPr>
          <a:xfrm>
            <a:off x="514350" y="361950"/>
            <a:ext cx="10572750" cy="571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330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Comercio con los cinco países fronterizos</a:t>
            </a:r>
          </a:p>
        </p:txBody>
      </p:sp>
      <p:sp>
        <p:nvSpPr>
          <p:cNvPr id="3" name="Conector recto 2">
            <a:extLst>
              <a:ext uri="{FF2B5EF4-FFF2-40B4-BE49-F238E27FC236}">
                <a16:creationId xmlns:a16="http://schemas.microsoft.com/office/drawing/2014/main" id="{F139F310-67F7-4846-AFA8-D067DD453328}"/>
              </a:ext>
            </a:extLst>
          </p:cNvPr>
          <p:cNvSpPr>
            <a:spLocks noGrp="1"/>
          </p:cNvSpPr>
          <p:nvPr/>
        </p:nvSpPr>
        <p:spPr>
          <a:xfrm>
            <a:off x="514350" y="1028700"/>
            <a:ext cx="11144250" cy="0"/>
          </a:xfrm>
          <a:prstGeom prst="line">
            <a:avLst/>
          </a:prstGeom>
          <a:noFill/>
          <a:ln w="9525">
            <a:solidFill>
              <a:srgbClr val="BBC7C5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AAC8976-404B-421C-96AB-09046671CB00}"/>
              </a:ext>
            </a:extLst>
          </p:cNvPr>
          <p:cNvSpPr>
            <a:spLocks noGrp="1"/>
          </p:cNvSpPr>
          <p:nvPr/>
        </p:nvSpPr>
        <p:spPr>
          <a:xfrm>
            <a:off x="11144250" y="419100"/>
            <a:ext cx="590550" cy="266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r">
              <a:buNone/>
              <a:defRPr sz="1125" b="1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50626B"/>
                </a:solidFill>
                <a:latin typeface="Arial"/>
                <a:ea typeface="Arial"/>
                <a:cs typeface="Arial"/>
              </a:rPr>
              <a:t>6/6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831C104-BDE2-441D-BE24-7784EA08109A}"/>
              </a:ext>
            </a:extLst>
          </p:cNvPr>
          <p:cNvSpPr>
            <a:spLocks noGrp="1"/>
          </p:cNvSpPr>
          <p:nvPr/>
        </p:nvSpPr>
        <p:spPr>
          <a:xfrm>
            <a:off x="666750" y="1333500"/>
            <a:ext cx="1714500" cy="238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1200" b="1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50626B"/>
                </a:solidFill>
                <a:latin typeface="Arial"/>
                <a:ea typeface="Arial"/>
                <a:cs typeface="Arial"/>
              </a:rPr>
              <a:t>PAÍS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555A69E-3CF5-45A5-A10B-4EE452AFB144}"/>
              </a:ext>
            </a:extLst>
          </p:cNvPr>
          <p:cNvSpPr>
            <a:spLocks noGrp="1"/>
          </p:cNvSpPr>
          <p:nvPr/>
        </p:nvSpPr>
        <p:spPr>
          <a:xfrm>
            <a:off x="2476500" y="1333500"/>
            <a:ext cx="2762250" cy="238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1200" b="1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50626B"/>
                </a:solidFill>
                <a:latin typeface="Arial"/>
                <a:ea typeface="Arial"/>
                <a:cs typeface="Arial"/>
              </a:rPr>
              <a:t>INSTRUMENTO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639E564-EB60-4D34-8088-A7BAC8B4D851}"/>
              </a:ext>
            </a:extLst>
          </p:cNvPr>
          <p:cNvSpPr>
            <a:spLocks noGrp="1"/>
          </p:cNvSpPr>
          <p:nvPr/>
        </p:nvSpPr>
        <p:spPr>
          <a:xfrm>
            <a:off x="5381625" y="1333500"/>
            <a:ext cx="3143250" cy="238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1200" b="1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50626B"/>
                </a:solidFill>
                <a:latin typeface="Arial"/>
                <a:ea typeface="Arial"/>
                <a:cs typeface="Arial"/>
              </a:rPr>
              <a:t>APORTE AL PERÚ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9B142E3-BF6A-488A-872F-55972B472E12}"/>
              </a:ext>
            </a:extLst>
          </p:cNvPr>
          <p:cNvSpPr>
            <a:spLocks noGrp="1"/>
          </p:cNvSpPr>
          <p:nvPr/>
        </p:nvSpPr>
        <p:spPr>
          <a:xfrm>
            <a:off x="8667750" y="1333500"/>
            <a:ext cx="2857500" cy="238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1200" b="1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50626B"/>
                </a:solidFill>
                <a:latin typeface="Arial"/>
                <a:ea typeface="Arial"/>
                <a:cs typeface="Arial"/>
              </a:rPr>
              <a:t>RETO PRINCIPAL</a:t>
            </a:r>
          </a:p>
        </p:txBody>
      </p:sp>
      <p:sp>
        <p:nvSpPr>
          <p:cNvPr id="9" name="Conector recto 8">
            <a:extLst>
              <a:ext uri="{FF2B5EF4-FFF2-40B4-BE49-F238E27FC236}">
                <a16:creationId xmlns:a16="http://schemas.microsoft.com/office/drawing/2014/main" id="{A68C31A7-E72F-450C-B577-5561A5F4E079}"/>
              </a:ext>
            </a:extLst>
          </p:cNvPr>
          <p:cNvSpPr>
            <a:spLocks noGrp="1"/>
          </p:cNvSpPr>
          <p:nvPr/>
        </p:nvSpPr>
        <p:spPr>
          <a:xfrm>
            <a:off x="647700" y="1638300"/>
            <a:ext cx="10858500" cy="0"/>
          </a:xfrm>
          <a:prstGeom prst="line">
            <a:avLst/>
          </a:prstGeom>
          <a:noFill/>
          <a:ln w="9525">
            <a:solidFill>
              <a:srgbClr val="BBC7C5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E6455A87-D5A7-4EBD-A628-1EB08D177A4E}"/>
              </a:ext>
            </a:extLst>
          </p:cNvPr>
          <p:cNvSpPr>
            <a:spLocks noGrp="1"/>
          </p:cNvSpPr>
          <p:nvPr/>
        </p:nvSpPr>
        <p:spPr>
          <a:xfrm>
            <a:off x="666750" y="1828800"/>
            <a:ext cx="1619250" cy="4000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l">
              <a:buNone/>
              <a:defRPr sz="1800" b="1">
                <a:solidFill>
                  <a:srgbClr val="B9792B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B9792B"/>
                </a:solidFill>
                <a:latin typeface="Arial"/>
                <a:ea typeface="Arial"/>
                <a:cs typeface="Arial"/>
              </a:rPr>
              <a:t>Bolivia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F4CF798E-624B-4E7F-959F-43056D13A856}"/>
              </a:ext>
            </a:extLst>
          </p:cNvPr>
          <p:cNvSpPr>
            <a:spLocks noGrp="1"/>
          </p:cNvSpPr>
          <p:nvPr/>
        </p:nvSpPr>
        <p:spPr>
          <a:xfrm>
            <a:off x="2476500" y="1809750"/>
            <a:ext cx="2667000" cy="476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l">
              <a:buNone/>
              <a:defRPr sz="150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Comunidad Andina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5289ABB-EA8D-4A8D-AB31-616CE5CF3FCA}"/>
              </a:ext>
            </a:extLst>
          </p:cNvPr>
          <p:cNvSpPr>
            <a:spLocks noGrp="1"/>
          </p:cNvSpPr>
          <p:nvPr/>
        </p:nvSpPr>
        <p:spPr>
          <a:xfrm>
            <a:off x="5381625" y="1790700"/>
            <a:ext cx="3048000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l">
              <a:buNone/>
              <a:defRPr sz="142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42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Libre comercio y cooperación andina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8FB771E9-DD41-488E-8CFE-433D753646C7}"/>
              </a:ext>
            </a:extLst>
          </p:cNvPr>
          <p:cNvSpPr>
            <a:spLocks noGrp="1"/>
          </p:cNvSpPr>
          <p:nvPr/>
        </p:nvSpPr>
        <p:spPr>
          <a:xfrm>
            <a:off x="8667750" y="1790700"/>
            <a:ext cx="2857500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l">
              <a:buNone/>
              <a:defRPr sz="142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42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Formalizar y agilizar la frontera</a:t>
            </a:r>
          </a:p>
        </p:txBody>
      </p:sp>
      <p:sp>
        <p:nvSpPr>
          <p:cNvPr id="14" name="Conector recto 13">
            <a:extLst>
              <a:ext uri="{FF2B5EF4-FFF2-40B4-BE49-F238E27FC236}">
                <a16:creationId xmlns:a16="http://schemas.microsoft.com/office/drawing/2014/main" id="{995BC46E-4673-4620-A841-52371F249432}"/>
              </a:ext>
            </a:extLst>
          </p:cNvPr>
          <p:cNvSpPr>
            <a:spLocks noGrp="1"/>
          </p:cNvSpPr>
          <p:nvPr/>
        </p:nvSpPr>
        <p:spPr>
          <a:xfrm>
            <a:off x="647700" y="2505075"/>
            <a:ext cx="10858500" cy="0"/>
          </a:xfrm>
          <a:prstGeom prst="line">
            <a:avLst/>
          </a:prstGeom>
          <a:noFill/>
          <a:ln w="9525">
            <a:solidFill>
              <a:srgbClr val="D4D9D5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B2CA9BFD-AD86-4C83-A4E1-0F94D0BF7D0E}"/>
              </a:ext>
            </a:extLst>
          </p:cNvPr>
          <p:cNvSpPr>
            <a:spLocks noGrp="1"/>
          </p:cNvSpPr>
          <p:nvPr/>
        </p:nvSpPr>
        <p:spPr>
          <a:xfrm>
            <a:off x="666750" y="2695575"/>
            <a:ext cx="1619250" cy="4000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l">
              <a:buNone/>
              <a:defRPr sz="1800" b="1">
                <a:solidFill>
                  <a:srgbClr val="B9792B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B9792B"/>
                </a:solidFill>
                <a:latin typeface="Arial"/>
                <a:ea typeface="Arial"/>
                <a:cs typeface="Arial"/>
              </a:rPr>
              <a:t>Colombia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37C70997-3BDF-491F-8843-1D017185A567}"/>
              </a:ext>
            </a:extLst>
          </p:cNvPr>
          <p:cNvSpPr>
            <a:spLocks noGrp="1"/>
          </p:cNvSpPr>
          <p:nvPr/>
        </p:nvSpPr>
        <p:spPr>
          <a:xfrm>
            <a:off x="2476500" y="2676525"/>
            <a:ext cx="2667000" cy="476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l">
              <a:buNone/>
              <a:defRPr sz="150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Comunidad Andina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8F78252E-E706-4FC1-833F-204315223C4A}"/>
              </a:ext>
            </a:extLst>
          </p:cNvPr>
          <p:cNvSpPr>
            <a:spLocks noGrp="1"/>
          </p:cNvSpPr>
          <p:nvPr/>
        </p:nvSpPr>
        <p:spPr>
          <a:xfrm>
            <a:off x="5381625" y="2657475"/>
            <a:ext cx="3048000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l">
              <a:buNone/>
              <a:defRPr sz="142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42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Reglas comunes y cadenas regionales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FABB8DB0-F36F-49C8-93F4-8278DF5679EF}"/>
              </a:ext>
            </a:extLst>
          </p:cNvPr>
          <p:cNvSpPr>
            <a:spLocks noGrp="1"/>
          </p:cNvSpPr>
          <p:nvPr/>
        </p:nvSpPr>
        <p:spPr>
          <a:xfrm>
            <a:off x="8667750" y="2657475"/>
            <a:ext cx="2857500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l">
              <a:buNone/>
              <a:defRPr sz="142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42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Mejorar conectividad amazónica</a:t>
            </a:r>
          </a:p>
        </p:txBody>
      </p:sp>
      <p:sp>
        <p:nvSpPr>
          <p:cNvPr id="19" name="Conector recto 18">
            <a:extLst>
              <a:ext uri="{FF2B5EF4-FFF2-40B4-BE49-F238E27FC236}">
                <a16:creationId xmlns:a16="http://schemas.microsoft.com/office/drawing/2014/main" id="{8F6D84E8-5E55-4C98-B092-D6CCF9CA60D1}"/>
              </a:ext>
            </a:extLst>
          </p:cNvPr>
          <p:cNvSpPr>
            <a:spLocks noGrp="1"/>
          </p:cNvSpPr>
          <p:nvPr/>
        </p:nvSpPr>
        <p:spPr>
          <a:xfrm>
            <a:off x="647700" y="3371850"/>
            <a:ext cx="10858500" cy="0"/>
          </a:xfrm>
          <a:prstGeom prst="line">
            <a:avLst/>
          </a:prstGeom>
          <a:noFill/>
          <a:ln w="9525">
            <a:solidFill>
              <a:srgbClr val="D4D9D5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28D3A48F-12BA-44A3-9F3E-F4F0625D2529}"/>
              </a:ext>
            </a:extLst>
          </p:cNvPr>
          <p:cNvSpPr>
            <a:spLocks noGrp="1"/>
          </p:cNvSpPr>
          <p:nvPr/>
        </p:nvSpPr>
        <p:spPr>
          <a:xfrm>
            <a:off x="666750" y="3562350"/>
            <a:ext cx="1619250" cy="4000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l">
              <a:buNone/>
              <a:defRPr sz="1800" b="1">
                <a:solidFill>
                  <a:srgbClr val="B9792B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B9792B"/>
                </a:solidFill>
                <a:latin typeface="Arial"/>
                <a:ea typeface="Arial"/>
                <a:cs typeface="Arial"/>
              </a:rPr>
              <a:t>Ecuador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D3C6F7D1-6C86-41C7-9D7E-2F7B9098AE73}"/>
              </a:ext>
            </a:extLst>
          </p:cNvPr>
          <p:cNvSpPr>
            <a:spLocks noGrp="1"/>
          </p:cNvSpPr>
          <p:nvPr/>
        </p:nvSpPr>
        <p:spPr>
          <a:xfrm>
            <a:off x="2476500" y="3543300"/>
            <a:ext cx="2667000" cy="476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l">
              <a:buNone/>
              <a:defRPr sz="150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Comunidad Andina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AD95B763-01C8-4B71-BD8E-50B7C58545CB}"/>
              </a:ext>
            </a:extLst>
          </p:cNvPr>
          <p:cNvSpPr>
            <a:spLocks noGrp="1"/>
          </p:cNvSpPr>
          <p:nvPr/>
        </p:nvSpPr>
        <p:spPr>
          <a:xfrm>
            <a:off x="5381625" y="3524250"/>
            <a:ext cx="3048000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l">
              <a:buNone/>
              <a:defRPr sz="142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42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Comercio de proximidad e integración</a:t>
            </a: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6AAB0B10-427C-4B27-A82C-40874E160E9B}"/>
              </a:ext>
            </a:extLst>
          </p:cNvPr>
          <p:cNvSpPr>
            <a:spLocks noGrp="1"/>
          </p:cNvSpPr>
          <p:nvPr/>
        </p:nvSpPr>
        <p:spPr>
          <a:xfrm>
            <a:off x="8667750" y="3524250"/>
            <a:ext cx="2857500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l">
              <a:buNone/>
              <a:defRPr sz="142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42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Modernizar pasos fronterizos</a:t>
            </a:r>
          </a:p>
        </p:txBody>
      </p:sp>
      <p:sp>
        <p:nvSpPr>
          <p:cNvPr id="24" name="Conector recto 23">
            <a:extLst>
              <a:ext uri="{FF2B5EF4-FFF2-40B4-BE49-F238E27FC236}">
                <a16:creationId xmlns:a16="http://schemas.microsoft.com/office/drawing/2014/main" id="{CD55BE8C-4D82-4187-A2A3-DB2DB33D24A0}"/>
              </a:ext>
            </a:extLst>
          </p:cNvPr>
          <p:cNvSpPr>
            <a:spLocks noGrp="1"/>
          </p:cNvSpPr>
          <p:nvPr/>
        </p:nvSpPr>
        <p:spPr>
          <a:xfrm>
            <a:off x="647700" y="4238625"/>
            <a:ext cx="10858500" cy="0"/>
          </a:xfrm>
          <a:prstGeom prst="line">
            <a:avLst/>
          </a:prstGeom>
          <a:noFill/>
          <a:ln w="9525">
            <a:solidFill>
              <a:srgbClr val="D4D9D5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39BF9BFB-BF77-454B-A8AC-80BB9EB6B962}"/>
              </a:ext>
            </a:extLst>
          </p:cNvPr>
          <p:cNvSpPr>
            <a:spLocks noGrp="1"/>
          </p:cNvSpPr>
          <p:nvPr/>
        </p:nvSpPr>
        <p:spPr>
          <a:xfrm>
            <a:off x="666750" y="4429125"/>
            <a:ext cx="1619250" cy="4000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l">
              <a:buNone/>
              <a:defRPr sz="1800" b="1">
                <a:solidFill>
                  <a:srgbClr val="2E6A4F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2E6A4F"/>
                </a:solidFill>
                <a:latin typeface="Arial"/>
                <a:ea typeface="Arial"/>
                <a:cs typeface="Arial"/>
              </a:rPr>
              <a:t>Brasil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E00A0C9F-1C9C-4DFD-9991-ECB78172E7D8}"/>
              </a:ext>
            </a:extLst>
          </p:cNvPr>
          <p:cNvSpPr>
            <a:spLocks noGrp="1"/>
          </p:cNvSpPr>
          <p:nvPr/>
        </p:nvSpPr>
        <p:spPr>
          <a:xfrm>
            <a:off x="2476500" y="4410075"/>
            <a:ext cx="2667000" cy="476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l">
              <a:buNone/>
              <a:defRPr sz="150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ACE 58 Perú–Mercosur</a:t>
            </a: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CDB06B57-71AB-426B-8435-966E01E8D3CF}"/>
              </a:ext>
            </a:extLst>
          </p:cNvPr>
          <p:cNvSpPr>
            <a:spLocks noGrp="1"/>
          </p:cNvSpPr>
          <p:nvPr/>
        </p:nvSpPr>
        <p:spPr>
          <a:xfrm>
            <a:off x="5381625" y="4391025"/>
            <a:ext cx="3048000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l">
              <a:buNone/>
              <a:defRPr sz="142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42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Acceso preferencial y corredor interoceánico</a:t>
            </a: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0B1E1A64-B828-4606-87CA-E6F35F6F360E}"/>
              </a:ext>
            </a:extLst>
          </p:cNvPr>
          <p:cNvSpPr>
            <a:spLocks noGrp="1"/>
          </p:cNvSpPr>
          <p:nvPr/>
        </p:nvSpPr>
        <p:spPr>
          <a:xfrm>
            <a:off x="8667750" y="4391025"/>
            <a:ext cx="2857500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l">
              <a:buNone/>
              <a:defRPr sz="142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42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Reducir costos sin dañar la Amazonía</a:t>
            </a:r>
          </a:p>
        </p:txBody>
      </p:sp>
      <p:sp>
        <p:nvSpPr>
          <p:cNvPr id="29" name="Conector recto 28">
            <a:extLst>
              <a:ext uri="{FF2B5EF4-FFF2-40B4-BE49-F238E27FC236}">
                <a16:creationId xmlns:a16="http://schemas.microsoft.com/office/drawing/2014/main" id="{E235CF47-9C96-42B3-9186-FA802989DE85}"/>
              </a:ext>
            </a:extLst>
          </p:cNvPr>
          <p:cNvSpPr>
            <a:spLocks noGrp="1"/>
          </p:cNvSpPr>
          <p:nvPr/>
        </p:nvSpPr>
        <p:spPr>
          <a:xfrm>
            <a:off x="647700" y="5105400"/>
            <a:ext cx="10858500" cy="0"/>
          </a:xfrm>
          <a:prstGeom prst="line">
            <a:avLst/>
          </a:prstGeom>
          <a:noFill/>
          <a:ln w="9525">
            <a:solidFill>
              <a:srgbClr val="D4D9D5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EA60EF0D-7E07-4BB5-8C8E-6F0683438694}"/>
              </a:ext>
            </a:extLst>
          </p:cNvPr>
          <p:cNvSpPr>
            <a:spLocks noGrp="1"/>
          </p:cNvSpPr>
          <p:nvPr/>
        </p:nvSpPr>
        <p:spPr>
          <a:xfrm>
            <a:off x="666750" y="5295900"/>
            <a:ext cx="1619250" cy="4000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l">
              <a:buNone/>
              <a:defRPr sz="1800" b="1">
                <a:solidFill>
                  <a:srgbClr val="A41F2D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A41F2D"/>
                </a:solidFill>
                <a:latin typeface="Arial"/>
                <a:ea typeface="Arial"/>
                <a:cs typeface="Arial"/>
              </a:rPr>
              <a:t>Chile</a:t>
            </a:r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E076542A-38BE-4FD7-BD70-A39CB411F9CD}"/>
              </a:ext>
            </a:extLst>
          </p:cNvPr>
          <p:cNvSpPr>
            <a:spLocks noGrp="1"/>
          </p:cNvSpPr>
          <p:nvPr/>
        </p:nvSpPr>
        <p:spPr>
          <a:xfrm>
            <a:off x="2476500" y="5276850"/>
            <a:ext cx="2667000" cy="476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l">
              <a:buNone/>
              <a:defRPr sz="150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Acuerdo de Libre Comercio</a:t>
            </a: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4D42A1F4-3E44-47C9-8D9F-9E247C6C981F}"/>
              </a:ext>
            </a:extLst>
          </p:cNvPr>
          <p:cNvSpPr>
            <a:spLocks noGrp="1"/>
          </p:cNvSpPr>
          <p:nvPr/>
        </p:nvSpPr>
        <p:spPr>
          <a:xfrm>
            <a:off x="5381625" y="5257800"/>
            <a:ext cx="3048000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l">
              <a:buNone/>
              <a:defRPr sz="142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42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Bienes, servicios e inversión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7F8568D5-DEFD-4785-B929-86C91F8DE170}"/>
              </a:ext>
            </a:extLst>
          </p:cNvPr>
          <p:cNvSpPr>
            <a:spLocks noGrp="1"/>
          </p:cNvSpPr>
          <p:nvPr/>
        </p:nvSpPr>
        <p:spPr>
          <a:xfrm>
            <a:off x="8667750" y="5257800"/>
            <a:ext cx="2857500" cy="552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l">
              <a:buNone/>
              <a:defRPr sz="142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42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Agregar valor en las regiones del sur</a:t>
            </a: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1DFDD95F-7DFF-477B-86A0-D56D97748EEB}"/>
              </a:ext>
            </a:extLst>
          </p:cNvPr>
          <p:cNvSpPr>
            <a:spLocks noGrp="1"/>
          </p:cNvSpPr>
          <p:nvPr/>
        </p:nvSpPr>
        <p:spPr>
          <a:xfrm>
            <a:off x="1714500" y="6229350"/>
            <a:ext cx="8763000" cy="333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 fontScale="90637" lnSpcReduction="20000"/>
          </a:bodyPr>
          <a:lstStyle/>
          <a:p>
            <a:pPr algn="ctr">
              <a:buNone/>
              <a:defRPr sz="1500" b="1">
                <a:solidFill>
                  <a:srgbClr val="7E1420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7E1420"/>
                </a:solidFill>
                <a:latin typeface="Arial"/>
                <a:ea typeface="Arial"/>
                <a:cs typeface="Arial"/>
              </a:rPr>
              <a:t>El tratado crea el marco. La infraestructura y la capacidad productiva convierten ese marco en desarrollo fronterizo.</a:t>
            </a:r>
          </a:p>
        </p:txBody>
      </p:sp>
    </p:spTree>
    <p:extLst>
      <p:ext uri="{BB962C8B-B14F-4D97-AF65-F5344CB8AC3E}">
        <p14:creationId xmlns:p14="http://schemas.microsoft.com/office/powerpoint/2010/main" val="1719596775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1304</Words>
  <Application>Microsoft Office PowerPoint</Application>
  <DocSecurity>0</DocSecurity>
  <PresentationFormat>Panorámica</PresentationFormat>
  <Paragraphs>151</Paragraphs>
  <Slides>6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Arial</vt:lpstr>
      <vt:lpstr>Calibri</vt:lpstr>
      <vt:lpstr>ChatGPT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Alejandra Velasquez</cp:lastModifiedBy>
  <cp:revision>2</cp:revision>
  <dcterms:created xsi:type="dcterms:W3CDTF">2026-09-05T23:53:07Z</dcterms:created>
  <dcterms:modified xsi:type="dcterms:W3CDTF">2026-09-07T14:50:48Z</dcterms:modified>
</cp:coreProperties>
</file>